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>
  <p:sldMasterIdLst>
    <p:sldMasterId id="2147483759" r:id="rId1"/>
  </p:sldMasterIdLst>
  <p:notesMasterIdLst>
    <p:notesMasterId r:id="rId27"/>
  </p:notesMasterIdLst>
  <p:handoutMasterIdLst>
    <p:handoutMasterId r:id="rId28"/>
  </p:handoutMasterIdLst>
  <p:sldIdLst>
    <p:sldId id="256" r:id="rId2"/>
    <p:sldId id="642" r:id="rId3"/>
    <p:sldId id="643" r:id="rId4"/>
    <p:sldId id="661" r:id="rId5"/>
    <p:sldId id="662" r:id="rId6"/>
    <p:sldId id="663" r:id="rId7"/>
    <p:sldId id="674" r:id="rId8"/>
    <p:sldId id="644" r:id="rId9"/>
    <p:sldId id="650" r:id="rId10"/>
    <p:sldId id="646" r:id="rId11"/>
    <p:sldId id="647" r:id="rId12"/>
    <p:sldId id="648" r:id="rId13"/>
    <p:sldId id="666" r:id="rId14"/>
    <p:sldId id="667" r:id="rId15"/>
    <p:sldId id="660" r:id="rId16"/>
    <p:sldId id="668" r:id="rId17"/>
    <p:sldId id="669" r:id="rId18"/>
    <p:sldId id="654" r:id="rId19"/>
    <p:sldId id="673" r:id="rId20"/>
    <p:sldId id="675" r:id="rId21"/>
    <p:sldId id="676" r:id="rId22"/>
    <p:sldId id="677" r:id="rId23"/>
    <p:sldId id="655" r:id="rId24"/>
    <p:sldId id="656" r:id="rId25"/>
    <p:sldId id="657" r:id="rId26"/>
  </p:sldIdLst>
  <p:sldSz cx="9902825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1pPr>
    <a:lvl2pPr marL="4572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2pPr>
    <a:lvl3pPr marL="9144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3pPr>
    <a:lvl4pPr marL="13716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4pPr>
    <a:lvl5pPr marL="1828800" algn="ctr" rtl="0" eaLnBrk="0" fontAlgn="base" hangingPunct="0">
      <a:spcBef>
        <a:spcPct val="10000"/>
      </a:spcBef>
      <a:spcAft>
        <a:spcPct val="0"/>
      </a:spcAft>
      <a:buClr>
        <a:srgbClr val="0B1F65"/>
      </a:buClr>
      <a:buFont typeface="Webdings" pitchFamily="18" charset="2"/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88" userDrawn="1">
          <p15:clr>
            <a:srgbClr val="A4A3A4"/>
          </p15:clr>
        </p15:guide>
        <p15:guide id="2" pos="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ram Thiagarajan" initials="" lastIdx="3" clrIdx="0"/>
  <p:cmAuthor id="1" name="Ateeque Patel" initials="AP" lastIdx="3" clrIdx="1">
    <p:extLst>
      <p:ext uri="{19B8F6BF-5375-455C-9EA6-DF929625EA0E}">
        <p15:presenceInfo xmlns:p15="http://schemas.microsoft.com/office/powerpoint/2012/main" userId="daa4a18260f05b2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95C100"/>
    <a:srgbClr val="1FB8CC"/>
    <a:srgbClr val="29A9DF"/>
    <a:srgbClr val="66FF66"/>
    <a:srgbClr val="FEA34F"/>
    <a:srgbClr val="46B688"/>
    <a:srgbClr val="016AA3"/>
    <a:srgbClr val="426FB1"/>
    <a:srgbClr val="48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6722" autoAdjust="0"/>
  </p:normalViewPr>
  <p:slideViewPr>
    <p:cSldViewPr snapToObjects="1">
      <p:cViewPr varScale="1">
        <p:scale>
          <a:sx n="58" d="100"/>
          <a:sy n="58" d="100"/>
        </p:scale>
        <p:origin x="1184" y="28"/>
      </p:cViewPr>
      <p:guideLst>
        <p:guide orient="horz" pos="2688"/>
        <p:guide pos="91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48" d="100"/>
          <a:sy n="48" d="100"/>
        </p:scale>
        <p:origin x="268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872288" y="9398000"/>
            <a:ext cx="395287" cy="16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0930B7C4-A07F-45E8-A56F-A23132B9C8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6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8175" y="4562475"/>
            <a:ext cx="5986463" cy="4737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618" tIns="47461" rIns="96618" bIns="474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76275" y="220663"/>
            <a:ext cx="5911850" cy="4092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  <p:sp>
        <p:nvSpPr>
          <p:cNvPr id="2052" name="Rectangle 4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7027863" y="9417050"/>
            <a:ext cx="239712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62025"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fld id="{62DCC290-FBB5-460F-B5AA-0FCBA6852F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17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rtl="0" eaLnBrk="0" fontAlgn="base" hangingPunct="0">
      <a:spcBef>
        <a:spcPct val="100000"/>
      </a:spcBef>
      <a:spcAft>
        <a:spcPct val="0"/>
      </a:spcAft>
      <a:buFont typeface="Webdings" pitchFamily="18" charset="2"/>
      <a:buChar char="4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3429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520700" indent="-176213" algn="l" rtl="0" eaLnBrk="0" fontAlgn="base" hangingPunct="0">
      <a:lnSpc>
        <a:spcPct val="85000"/>
      </a:lnSpc>
      <a:spcBef>
        <a:spcPct val="45000"/>
      </a:spcBef>
      <a:spcAft>
        <a:spcPct val="0"/>
      </a:spcAft>
      <a:buFont typeface="Webdings" pitchFamily="18" charset="2"/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685800" indent="-163513" algn="l" rtl="0" eaLnBrk="0" fontAlgn="base" hangingPunct="0">
      <a:lnSpc>
        <a:spcPct val="85000"/>
      </a:lnSpc>
      <a:spcBef>
        <a:spcPct val="45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Book Antiqua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16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60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JIRA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4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7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7863" y="220663"/>
            <a:ext cx="5908675" cy="4092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290-FBB5-460F-B5AA-0FCBA6852F2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10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ogia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1153888" y="5785754"/>
            <a:ext cx="756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1000" b="1" u="sng" dirty="0">
                <a:solidFill>
                  <a:schemeClr val="bg1"/>
                </a:solidFill>
              </a:rPr>
              <a:t>Proprietary Information</a:t>
            </a:r>
            <a:endParaRPr lang="en-US" sz="1000" u="sng" dirty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chemeClr val="bg1"/>
              </a:solidFill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838202" y="6045651"/>
            <a:ext cx="8204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1000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</a:rPr>
              <a:t>	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873250" y="2971800"/>
            <a:ext cx="6858000" cy="457200"/>
          </a:xfrm>
        </p:spPr>
        <p:txBody>
          <a:bodyPr anchor="ctr"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200" b="1" i="1" dirty="0" smtClean="0">
                <a:solidFill>
                  <a:srgbClr val="29A9DF"/>
                </a:solidFill>
                <a:effectLst/>
                <a:latin typeface="Droid Sans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000" b="1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Meeting Title</a:t>
            </a:r>
          </a:p>
        </p:txBody>
      </p:sp>
      <p:sp>
        <p:nvSpPr>
          <p:cNvPr id="19" name="Rectangle 13"/>
          <p:cNvSpPr>
            <a:spLocks noChangeArrowheads="1"/>
          </p:cNvSpPr>
          <p:nvPr userDrawn="1"/>
        </p:nvSpPr>
        <p:spPr bwMode="auto">
          <a:xfrm>
            <a:off x="-153988" y="6461236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sz="800" b="1" u="sng" dirty="0">
                <a:solidFill>
                  <a:srgbClr val="666666"/>
                </a:solidFill>
                <a:latin typeface="Open Sans" panose="020B0606030504020204"/>
              </a:rPr>
              <a:t>Proprietary Information</a:t>
            </a:r>
            <a:endParaRPr lang="en-US" sz="800" u="sng" dirty="0">
              <a:solidFill>
                <a:srgbClr val="666666"/>
              </a:solidFill>
              <a:latin typeface="Open Sans" panose="020B0606030504020204"/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ct val="0"/>
              </a:spcBef>
              <a:buClrTx/>
              <a:buFontTx/>
              <a:buNone/>
              <a:tabLst>
                <a:tab pos="2971800" algn="ctr"/>
                <a:tab pos="5943600" algn="r"/>
              </a:tabLst>
            </a:pPr>
            <a:endParaRPr lang="en-US" sz="1000" u="sng" dirty="0">
              <a:solidFill>
                <a:srgbClr val="29A9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4"/>
          <p:cNvSpPr>
            <a:spLocks noChangeArrowheads="1"/>
          </p:cNvSpPr>
          <p:nvPr userDrawn="1"/>
        </p:nvSpPr>
        <p:spPr bwMode="auto">
          <a:xfrm>
            <a:off x="608012" y="6466910"/>
            <a:ext cx="800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en-GB" sz="800" dirty="0">
                <a:solidFill>
                  <a:srgbClr val="666666"/>
                </a:solidFill>
                <a:latin typeface="Open Sans" panose="020B0606030504020204"/>
                <a:ea typeface="Arial Unicode MS" pitchFamily="34" charset="-128"/>
                <a:cs typeface="Arial Unicode MS" pitchFamily="34" charset="-128"/>
              </a:rPr>
              <a:t>"This document and its attachments are confidential.  Any</a:t>
            </a:r>
            <a:r>
              <a:rPr lang="en-US" sz="800" dirty="0">
                <a:solidFill>
                  <a:srgbClr val="666666"/>
                </a:solidFill>
                <a:latin typeface="Open Sans" panose="020B0606030504020204"/>
                <a:ea typeface="Arial Unicode MS" pitchFamily="34" charset="-128"/>
                <a:cs typeface="Arial Unicode MS" pitchFamily="34" charset="-128"/>
              </a:rPr>
              <a:t> unauthorized copying, disclosure or distribution of the material is strictly forbidden"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	</a:t>
            </a:r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14" name="Title Placeholder 13"/>
          <p:cNvSpPr>
            <a:spLocks noGrp="1"/>
          </p:cNvSpPr>
          <p:nvPr>
            <p:ph type="title" hasCustomPrompt="1"/>
          </p:nvPr>
        </p:nvSpPr>
        <p:spPr>
          <a:xfrm>
            <a:off x="1872343" y="2467429"/>
            <a:ext cx="6858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b="1" i="1" smtClean="0">
                <a:effectLst/>
              </a:defRPr>
            </a:lvl1pPr>
          </a:lstStyle>
          <a:p>
            <a:r>
              <a:rPr lang="en-US" dirty="0">
                <a:latin typeface="Droid Sans"/>
              </a:rPr>
              <a:t>Project Title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2343" y="1482796"/>
            <a:ext cx="2362199" cy="6096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Client Logo goes here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roblem Statement &amp; Approac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39664547"/>
              </p:ext>
            </p:extLst>
          </p:nvPr>
        </p:nvGraphicFramePr>
        <p:xfrm>
          <a:off x="443967" y="1431572"/>
          <a:ext cx="4297680" cy="29118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roid Sans"/>
                        </a:rPr>
                        <a:t>Background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0636801"/>
              </p:ext>
            </p:extLst>
          </p:nvPr>
        </p:nvGraphicFramePr>
        <p:xfrm>
          <a:off x="443967" y="4466872"/>
          <a:ext cx="4297680" cy="1857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roid Sans"/>
                        </a:rPr>
                        <a:t>Objectives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19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>
                    <a:solidFill>
                      <a:srgbClr val="CB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2501900"/>
          </a:xfrm>
          <a:solidFill>
            <a:srgbClr val="CBD3D3"/>
          </a:solidFill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What are the relevant facts that serve as the background for this project?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851400"/>
            <a:ext cx="4297680" cy="1473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key project objectives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0711328"/>
              </p:ext>
            </p:extLst>
          </p:nvPr>
        </p:nvGraphicFramePr>
        <p:xfrm>
          <a:off x="5181067" y="1431572"/>
          <a:ext cx="4297680" cy="48930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Droid Sans"/>
                        </a:rPr>
                        <a:t>Approach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26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>
                    <a:solidFill>
                      <a:srgbClr val="CB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45085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approach used by Mu Sigma in this project.  You can insert text or paste graphics in this box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ight Arrow 1"/>
          <p:cNvSpPr/>
          <p:nvPr userDrawn="1"/>
        </p:nvSpPr>
        <p:spPr bwMode="auto">
          <a:xfrm>
            <a:off x="4829492" y="2895600"/>
            <a:ext cx="274320" cy="18288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29A9DF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149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3149600" y="3490815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ounded Rectangle 24"/>
          <p:cNvSpPr/>
          <p:nvPr userDrawn="1"/>
        </p:nvSpPr>
        <p:spPr bwMode="auto">
          <a:xfrm>
            <a:off x="3149600" y="2440109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Pentagon 25"/>
          <p:cNvSpPr/>
          <p:nvPr userDrawn="1"/>
        </p:nvSpPr>
        <p:spPr bwMode="auto">
          <a:xfrm rot="5400000">
            <a:off x="1268730" y="749324"/>
            <a:ext cx="1005840" cy="2286000"/>
          </a:xfrm>
          <a:prstGeom prst="homePlate">
            <a:avLst>
              <a:gd name="adj" fmla="val 21370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Chevron 26"/>
          <p:cNvSpPr/>
          <p:nvPr userDrawn="1"/>
        </p:nvSpPr>
        <p:spPr bwMode="auto">
          <a:xfrm rot="5400000">
            <a:off x="1268730" y="1800876"/>
            <a:ext cx="1005840" cy="2286000"/>
          </a:xfrm>
          <a:prstGeom prst="chevron">
            <a:avLst>
              <a:gd name="adj" fmla="val 21403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557020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2608582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30" name="Rounded Rectangle 29"/>
          <p:cNvSpPr/>
          <p:nvPr userDrawn="1"/>
        </p:nvSpPr>
        <p:spPr bwMode="auto">
          <a:xfrm>
            <a:off x="3149600" y="1389403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716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4257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34798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4" name="Chevron 33"/>
          <p:cNvSpPr/>
          <p:nvPr userDrawn="1"/>
        </p:nvSpPr>
        <p:spPr bwMode="auto">
          <a:xfrm rot="5400000">
            <a:off x="1268730" y="2852428"/>
            <a:ext cx="1005840" cy="2286000"/>
          </a:xfrm>
          <a:prstGeom prst="chevron">
            <a:avLst>
              <a:gd name="adj" fmla="val 21403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3660144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  <p:sp>
        <p:nvSpPr>
          <p:cNvPr id="38" name="Chevron 37"/>
          <p:cNvSpPr/>
          <p:nvPr userDrawn="1"/>
        </p:nvSpPr>
        <p:spPr bwMode="auto">
          <a:xfrm rot="5400000">
            <a:off x="1268730" y="3903980"/>
            <a:ext cx="1005840" cy="2286000"/>
          </a:xfrm>
          <a:prstGeom prst="chevron">
            <a:avLst>
              <a:gd name="adj" fmla="val 21403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622300" y="4711707"/>
            <a:ext cx="2286000" cy="64008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42" name="Rounded Rectangle 41"/>
          <p:cNvSpPr/>
          <p:nvPr userDrawn="1"/>
        </p:nvSpPr>
        <p:spPr bwMode="auto">
          <a:xfrm>
            <a:off x="3149600" y="4541521"/>
            <a:ext cx="6035040" cy="91440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3225800" y="4533900"/>
            <a:ext cx="5852160" cy="914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vertic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4" name="Rounded Rectangle 3"/>
          <p:cNvSpPr/>
          <p:nvPr userDrawn="1"/>
        </p:nvSpPr>
        <p:spPr bwMode="auto">
          <a:xfrm>
            <a:off x="3149600" y="4251937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ounded Rectangle 4"/>
          <p:cNvSpPr/>
          <p:nvPr userDrawn="1"/>
        </p:nvSpPr>
        <p:spPr bwMode="auto">
          <a:xfrm>
            <a:off x="3149600" y="2811768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Pentagon 5"/>
          <p:cNvSpPr/>
          <p:nvPr userDrawn="1"/>
        </p:nvSpPr>
        <p:spPr bwMode="auto">
          <a:xfrm rot="5400000">
            <a:off x="1131570" y="868681"/>
            <a:ext cx="1280160" cy="2286000"/>
          </a:xfrm>
          <a:prstGeom prst="homePlate">
            <a:avLst>
              <a:gd name="adj" fmla="val 21370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hevron 6"/>
          <p:cNvSpPr/>
          <p:nvPr userDrawn="1"/>
        </p:nvSpPr>
        <p:spPr bwMode="auto">
          <a:xfrm rot="5400000">
            <a:off x="1131570" y="2308849"/>
            <a:ext cx="1280160" cy="2286000"/>
          </a:xfrm>
          <a:prstGeom prst="chevron">
            <a:avLst>
              <a:gd name="adj" fmla="val 21403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1645917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2300" y="3086085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3149600" y="1371600"/>
            <a:ext cx="6035040" cy="1280160"/>
          </a:xfrm>
          <a:prstGeom prst="roundRect">
            <a:avLst>
              <a:gd name="adj" fmla="val 5556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225800" y="1397000"/>
            <a:ext cx="5852160" cy="1188720"/>
          </a:xfrm>
        </p:spPr>
        <p:txBody>
          <a:bodyPr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3225800" y="2837168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225800" y="4277337"/>
            <a:ext cx="5852160" cy="118872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Chevron 18"/>
          <p:cNvSpPr/>
          <p:nvPr userDrawn="1"/>
        </p:nvSpPr>
        <p:spPr bwMode="auto">
          <a:xfrm rot="5400000">
            <a:off x="1131570" y="3749017"/>
            <a:ext cx="1280160" cy="2286000"/>
          </a:xfrm>
          <a:prstGeom prst="chevron">
            <a:avLst>
              <a:gd name="adj" fmla="val 21403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22300" y="4526254"/>
            <a:ext cx="2286000" cy="64008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horizontal chevr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Pentagon 2"/>
          <p:cNvSpPr/>
          <p:nvPr userDrawn="1"/>
        </p:nvSpPr>
        <p:spPr bwMode="auto">
          <a:xfrm>
            <a:off x="457200" y="1371600"/>
            <a:ext cx="2209800" cy="889000"/>
          </a:xfrm>
          <a:prstGeom prst="homePlate">
            <a:avLst>
              <a:gd name="adj" fmla="val 30189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Chevron 3"/>
          <p:cNvSpPr/>
          <p:nvPr userDrawn="1"/>
        </p:nvSpPr>
        <p:spPr bwMode="auto">
          <a:xfrm>
            <a:off x="2696633" y="1371600"/>
            <a:ext cx="2209800" cy="889000"/>
          </a:xfrm>
          <a:prstGeom prst="chevron">
            <a:avLst>
              <a:gd name="adj" fmla="val 30555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hevron 4"/>
          <p:cNvSpPr/>
          <p:nvPr userDrawn="1"/>
        </p:nvSpPr>
        <p:spPr bwMode="auto">
          <a:xfrm>
            <a:off x="4936066" y="1371600"/>
            <a:ext cx="2209800" cy="889000"/>
          </a:xfrm>
          <a:prstGeom prst="chevron">
            <a:avLst>
              <a:gd name="adj" fmla="val 30555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hevron 5"/>
          <p:cNvSpPr/>
          <p:nvPr userDrawn="1"/>
        </p:nvSpPr>
        <p:spPr bwMode="auto">
          <a:xfrm>
            <a:off x="7175500" y="1371600"/>
            <a:ext cx="2209800" cy="889000"/>
          </a:xfrm>
          <a:prstGeom prst="chevron">
            <a:avLst>
              <a:gd name="adj" fmla="val 30555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Rounded Rectangle 6"/>
          <p:cNvSpPr/>
          <p:nvPr userDrawn="1"/>
        </p:nvSpPr>
        <p:spPr bwMode="auto">
          <a:xfrm>
            <a:off x="4318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Rounded Rectangle 10"/>
          <p:cNvSpPr/>
          <p:nvPr userDrawn="1"/>
        </p:nvSpPr>
        <p:spPr bwMode="auto">
          <a:xfrm>
            <a:off x="2683933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6633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Rounded Rectangle 12"/>
          <p:cNvSpPr/>
          <p:nvPr userDrawn="1"/>
        </p:nvSpPr>
        <p:spPr bwMode="auto">
          <a:xfrm>
            <a:off x="4936066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48766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ounded Rectangle 14"/>
          <p:cNvSpPr/>
          <p:nvPr userDrawn="1"/>
        </p:nvSpPr>
        <p:spPr bwMode="auto">
          <a:xfrm>
            <a:off x="7188200" y="2362200"/>
            <a:ext cx="2171700" cy="3159614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200900" y="2451100"/>
            <a:ext cx="2159000" cy="300771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27879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2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84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1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415212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4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5171546" y="1409700"/>
            <a:ext cx="1737360" cy="8001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step 3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cl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5" name="Circular Arrow 4"/>
          <p:cNvSpPr/>
          <p:nvPr userDrawn="1"/>
        </p:nvSpPr>
        <p:spPr bwMode="auto">
          <a:xfrm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ircular Arrow 5"/>
          <p:cNvSpPr/>
          <p:nvPr userDrawn="1"/>
        </p:nvSpPr>
        <p:spPr bwMode="auto">
          <a:xfrm rot="5400000">
            <a:off x="3046412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Circular Arrow 6"/>
          <p:cNvSpPr/>
          <p:nvPr userDrawn="1"/>
        </p:nvSpPr>
        <p:spPr bwMode="auto">
          <a:xfrm rot="108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Circular Arrow 7"/>
          <p:cNvSpPr/>
          <p:nvPr userDrawn="1"/>
        </p:nvSpPr>
        <p:spPr bwMode="auto">
          <a:xfrm rot="16200000">
            <a:off x="3046413" y="1752599"/>
            <a:ext cx="3810000" cy="3810000"/>
          </a:xfrm>
          <a:prstGeom prst="circularArrow">
            <a:avLst>
              <a:gd name="adj1" fmla="val 13145"/>
              <a:gd name="adj2" fmla="val 694608"/>
              <a:gd name="adj3" fmla="val 15503785"/>
              <a:gd name="adj4" fmla="val 10800000"/>
              <a:gd name="adj5" fmla="val 12264"/>
            </a:avLst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 rot="2700000">
            <a:off x="5077037" y="2523118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 rot="18900000">
            <a:off x="3150975" y="2523117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700000">
            <a:off x="3150975" y="4428119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 rot="18900000">
            <a:off x="5077037" y="4449181"/>
            <a:ext cx="1674812" cy="3429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Enter Text</a:t>
            </a:r>
          </a:p>
        </p:txBody>
      </p:sp>
      <p:sp>
        <p:nvSpPr>
          <p:cNvPr id="14" name="Rounded Rectangle 13"/>
          <p:cNvSpPr/>
          <p:nvPr userDrawn="1"/>
        </p:nvSpPr>
        <p:spPr bwMode="auto">
          <a:xfrm>
            <a:off x="455612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68312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4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Rounded Rectangle 15"/>
          <p:cNvSpPr/>
          <p:nvPr userDrawn="1"/>
        </p:nvSpPr>
        <p:spPr bwMode="auto">
          <a:xfrm>
            <a:off x="6619240" y="12954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6631940" y="13107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1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Rounded Rectangle 17"/>
          <p:cNvSpPr/>
          <p:nvPr userDrawn="1"/>
        </p:nvSpPr>
        <p:spPr bwMode="auto">
          <a:xfrm>
            <a:off x="455612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468312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3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Rounded Rectangle 19"/>
          <p:cNvSpPr/>
          <p:nvPr userDrawn="1"/>
        </p:nvSpPr>
        <p:spPr bwMode="auto">
          <a:xfrm>
            <a:off x="6619240" y="4114800"/>
            <a:ext cx="2823210" cy="1905000"/>
          </a:xfrm>
          <a:prstGeom prst="roundRect">
            <a:avLst>
              <a:gd name="adj" fmla="val 3950"/>
            </a:avLst>
          </a:prstGeom>
          <a:solidFill>
            <a:srgbClr val="CBD3D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631940" y="4130186"/>
            <a:ext cx="2743200" cy="18288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step 2 and its sub-steps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1827213" y="1295400"/>
            <a:ext cx="6248400" cy="3962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D4CD31-D12A-49AE-A52A-AC4063B9F3EF}"/>
              </a:ext>
            </a:extLst>
          </p:cNvPr>
          <p:cNvSpPr/>
          <p:nvPr userDrawn="1"/>
        </p:nvSpPr>
        <p:spPr bwMode="auto">
          <a:xfrm>
            <a:off x="0" y="533400"/>
            <a:ext cx="9599612" cy="1066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039F2-AB8A-4549-9491-08805D43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431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003399"/>
              </a:buClr>
              <a:defRPr>
                <a:solidFill>
                  <a:srgbClr val="29A9DF"/>
                </a:solidFill>
                <a:latin typeface="Droid Sans"/>
              </a:defRPr>
            </a:lvl1pPr>
            <a:lvl2pPr>
              <a:buClr>
                <a:srgbClr val="003399"/>
              </a:buClr>
              <a:defRPr>
                <a:solidFill>
                  <a:srgbClr val="29A9DF"/>
                </a:solidFill>
                <a:latin typeface="Droid Sans"/>
              </a:defRPr>
            </a:lvl2pPr>
            <a:lvl3pPr>
              <a:buClr>
                <a:srgbClr val="003399"/>
              </a:buClr>
              <a:defRPr>
                <a:solidFill>
                  <a:srgbClr val="29A9DF"/>
                </a:solidFill>
                <a:latin typeface="Droid Sans"/>
              </a:defRPr>
            </a:lvl3pPr>
            <a:lvl4pPr>
              <a:buClr>
                <a:srgbClr val="003399"/>
              </a:buClr>
              <a:defRPr>
                <a:solidFill>
                  <a:srgbClr val="29A9DF"/>
                </a:solidFill>
                <a:latin typeface="Droid Sans"/>
              </a:defRPr>
            </a:lvl4pPr>
          </a:lstStyle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E736C1-09FE-4E72-BB8B-CD2CF3A4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>
                <a:solidFill>
                  <a:srgbClr val="29A9DF"/>
                </a:solidFill>
                <a:latin typeface="Droid Sans"/>
              </a:defRPr>
            </a:lvl1pPr>
          </a:lstStyle>
          <a:p>
            <a:r>
              <a:rPr lang="en-US" dirty="0"/>
              <a:t>What is the Key Takeaway from the Slide?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9A9DF"/>
                </a:solidFill>
                <a:latin typeface="Droid Sans"/>
              </a:defRPr>
            </a:lvl1pPr>
          </a:lstStyle>
          <a:p>
            <a:r>
              <a:rPr lang="en-US" dirty="0"/>
              <a:t>What is the Key Takeaway from the Slide?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3" y="1381125"/>
            <a:ext cx="4305300" cy="4191000"/>
          </a:xfrm>
        </p:spPr>
        <p:txBody>
          <a:bodyPr/>
          <a:lstStyle>
            <a:lvl1pPr>
              <a:defRPr sz="1600">
                <a:solidFill>
                  <a:srgbClr val="29A9DF"/>
                </a:solidFill>
                <a:latin typeface="Droid Sans"/>
              </a:defRPr>
            </a:lvl1pPr>
            <a:lvl2pPr>
              <a:defRPr sz="1400">
                <a:solidFill>
                  <a:srgbClr val="29A9DF"/>
                </a:solidFill>
                <a:latin typeface="Droid Sans"/>
              </a:defRPr>
            </a:lvl2pPr>
            <a:lvl3pPr>
              <a:defRPr sz="1300">
                <a:solidFill>
                  <a:srgbClr val="29A9DF"/>
                </a:solidFill>
                <a:latin typeface="Droid Sans"/>
              </a:defRPr>
            </a:lvl3pPr>
            <a:lvl4pPr>
              <a:defRPr sz="1200">
                <a:solidFill>
                  <a:srgbClr val="29A9DF"/>
                </a:solidFill>
                <a:latin typeface="Droid Sans"/>
              </a:defRPr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813" y="1381125"/>
            <a:ext cx="4305300" cy="4191000"/>
          </a:xfrm>
        </p:spPr>
        <p:txBody>
          <a:bodyPr/>
          <a:lstStyle>
            <a:lvl1pPr>
              <a:defRPr sz="1600">
                <a:solidFill>
                  <a:srgbClr val="29A9DF"/>
                </a:solidFill>
                <a:latin typeface="Droid Sans"/>
              </a:defRPr>
            </a:lvl1pPr>
            <a:lvl2pPr>
              <a:defRPr lang="en-US" sz="1400" dirty="0" smtClean="0">
                <a:solidFill>
                  <a:srgbClr val="29A9DF"/>
                </a:solidFill>
                <a:latin typeface="Droid Sans"/>
              </a:defRPr>
            </a:lvl2pPr>
            <a:lvl3pPr>
              <a:defRPr lang="en-US" sz="1300" baseline="0" dirty="0" smtClean="0">
                <a:solidFill>
                  <a:srgbClr val="29A9DF"/>
                </a:solidFill>
                <a:latin typeface="Droid Sans"/>
              </a:defRPr>
            </a:lvl3pPr>
            <a:lvl4pPr>
              <a:defRPr lang="en-US" sz="1200" dirty="0" smtClean="0">
                <a:solidFill>
                  <a:srgbClr val="29A9DF"/>
                </a:solidFill>
                <a:latin typeface="Droid Sans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371337"/>
            <a:ext cx="4375150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0788" y="1371337"/>
            <a:ext cx="4376737" cy="639762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300"/>
            </a:lvl3pPr>
            <a:lvl4pPr>
              <a:defRPr sz="12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1000"/>
            <a:ext cx="8985250" cy="838200"/>
          </a:xfrm>
        </p:spPr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Con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What is the Key Takeaway from the Slide?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19938846"/>
              </p:ext>
            </p:extLst>
          </p:nvPr>
        </p:nvGraphicFramePr>
        <p:xfrm>
          <a:off x="4439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Droid Sans"/>
                        </a:rPr>
                        <a:t>Company Facts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29615200"/>
              </p:ext>
            </p:extLst>
          </p:nvPr>
        </p:nvGraphicFramePr>
        <p:xfrm>
          <a:off x="4439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Droid Sans"/>
                        </a:rPr>
                        <a:t>Company Performance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>
                        <a:solidFill>
                          <a:srgbClr val="29A9DF"/>
                        </a:solidFill>
                        <a:latin typeface="Bebas Neue" panose="020B0606020202050201" pitchFamily="34" charset="0"/>
                      </a:endParaRPr>
                    </a:p>
                  </a:txBody>
                  <a:tcPr>
                    <a:solidFill>
                      <a:srgbClr val="CB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44500" y="1816100"/>
            <a:ext cx="4297680" cy="1816100"/>
          </a:xfrm>
          <a:solidFill>
            <a:srgbClr val="CBD3D3"/>
          </a:solidFill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company in terms of their business presence etc.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445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How has the company been performing?</a:t>
            </a:r>
          </a:p>
          <a:p>
            <a:pPr lvl="1"/>
            <a:r>
              <a:rPr lang="en-US" dirty="0"/>
              <a:t>Second level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8798418"/>
              </p:ext>
            </p:extLst>
          </p:nvPr>
        </p:nvGraphicFramePr>
        <p:xfrm>
          <a:off x="5181067" y="14315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Droid Sans"/>
                        </a:rPr>
                        <a:t>Market Situation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/>
                    </a:p>
                  </a:txBody>
                  <a:tcPr>
                    <a:solidFill>
                      <a:srgbClr val="CB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83756836"/>
              </p:ext>
            </p:extLst>
          </p:nvPr>
        </p:nvGraphicFramePr>
        <p:xfrm>
          <a:off x="5181067" y="3933472"/>
          <a:ext cx="4297680" cy="220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Droid Sans"/>
                        </a:rPr>
                        <a:t>Key Imperatives</a:t>
                      </a:r>
                    </a:p>
                  </a:txBody>
                  <a:tcPr anchor="ctr"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488">
                <a:tc>
                  <a:txBody>
                    <a:bodyPr/>
                    <a:lstStyle/>
                    <a:p>
                      <a:pPr marL="228600" indent="-228600">
                        <a:spcAft>
                          <a:spcPts val="600"/>
                        </a:spcAft>
                        <a:buFont typeface="Webdings" pitchFamily="18" charset="2"/>
                        <a:buChar char="4"/>
                      </a:pPr>
                      <a:endParaRPr lang="en-US" sz="1200" u="none" dirty="0">
                        <a:solidFill>
                          <a:srgbClr val="29A9DF"/>
                        </a:solidFill>
                        <a:latin typeface="Bebas Neue" panose="020B0606020202050201" pitchFamily="34" charset="0"/>
                      </a:endParaRPr>
                    </a:p>
                  </a:txBody>
                  <a:tcPr>
                    <a:solidFill>
                      <a:srgbClr val="CB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81600" y="18161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Describe the state of the market that the company is in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181600" y="4318000"/>
            <a:ext cx="4297680" cy="18161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400" baseline="0"/>
            </a:lvl1pPr>
            <a:lvl2pPr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According to the company, what are the key focus areas or strategies for the near and distant future?</a:t>
            </a:r>
          </a:p>
          <a:p>
            <a:pPr lvl="1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5W’s – What is the Problem here?</a:t>
            </a:r>
          </a:p>
        </p:txBody>
      </p:sp>
      <p:sp>
        <p:nvSpPr>
          <p:cNvPr id="9" name="Freeform 8"/>
          <p:cNvSpPr/>
          <p:nvPr/>
        </p:nvSpPr>
        <p:spPr>
          <a:xfrm>
            <a:off x="457200" y="1282761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CBD3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54330" y="1379891"/>
            <a:ext cx="1797049" cy="777042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roid Sans"/>
              </a:rPr>
              <a:t>Who is the end consumer?</a:t>
            </a:r>
            <a:endParaRPr lang="en-US" sz="14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57200" y="2351195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CBD3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4330" y="2448325"/>
            <a:ext cx="1797049" cy="777042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roid Sans"/>
              </a:rPr>
              <a:t>What is the business question?</a:t>
            </a:r>
            <a:endParaRPr lang="en-US" sz="14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57200" y="3419629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CBD3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4330" y="3516759"/>
            <a:ext cx="1797049" cy="777042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l"/>
            <a:r>
              <a:rPr lang="en-US" sz="1400" b="1" dirty="0">
                <a:latin typeface="Droid Sans"/>
              </a:rPr>
              <a:t>What triggered the question?</a:t>
            </a:r>
          </a:p>
        </p:txBody>
      </p:sp>
      <p:sp>
        <p:nvSpPr>
          <p:cNvPr id="24" name="Freeform 23"/>
          <p:cNvSpPr/>
          <p:nvPr/>
        </p:nvSpPr>
        <p:spPr>
          <a:xfrm>
            <a:off x="457200" y="4488063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CBD3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54330" y="4585193"/>
            <a:ext cx="1797049" cy="777042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roid Sans"/>
              </a:rPr>
              <a:t>What do you intend to do with the output?</a:t>
            </a:r>
            <a:endParaRPr lang="en-US" sz="14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457200" y="5556497"/>
            <a:ext cx="8985248" cy="971303"/>
          </a:xfrm>
          <a:custGeom>
            <a:avLst/>
            <a:gdLst>
              <a:gd name="connsiteX0" fmla="*/ 0 w 8985248"/>
              <a:gd name="connsiteY0" fmla="*/ 97130 h 971303"/>
              <a:gd name="connsiteX1" fmla="*/ 97130 w 8985248"/>
              <a:gd name="connsiteY1" fmla="*/ 0 h 971303"/>
              <a:gd name="connsiteX2" fmla="*/ 8888118 w 8985248"/>
              <a:gd name="connsiteY2" fmla="*/ 0 h 971303"/>
              <a:gd name="connsiteX3" fmla="*/ 8985248 w 8985248"/>
              <a:gd name="connsiteY3" fmla="*/ 97130 h 971303"/>
              <a:gd name="connsiteX4" fmla="*/ 8985248 w 8985248"/>
              <a:gd name="connsiteY4" fmla="*/ 874173 h 971303"/>
              <a:gd name="connsiteX5" fmla="*/ 8888118 w 8985248"/>
              <a:gd name="connsiteY5" fmla="*/ 971303 h 971303"/>
              <a:gd name="connsiteX6" fmla="*/ 97130 w 8985248"/>
              <a:gd name="connsiteY6" fmla="*/ 971303 h 971303"/>
              <a:gd name="connsiteX7" fmla="*/ 0 w 8985248"/>
              <a:gd name="connsiteY7" fmla="*/ 874173 h 971303"/>
              <a:gd name="connsiteX8" fmla="*/ 0 w 8985248"/>
              <a:gd name="connsiteY8" fmla="*/ 97130 h 97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85248" h="971303">
                <a:moveTo>
                  <a:pt x="0" y="97130"/>
                </a:moveTo>
                <a:cubicBezTo>
                  <a:pt x="0" y="43487"/>
                  <a:pt x="43487" y="0"/>
                  <a:pt x="97130" y="0"/>
                </a:cubicBezTo>
                <a:lnTo>
                  <a:pt x="8888118" y="0"/>
                </a:lnTo>
                <a:cubicBezTo>
                  <a:pt x="8941761" y="0"/>
                  <a:pt x="8985248" y="43487"/>
                  <a:pt x="8985248" y="97130"/>
                </a:cubicBezTo>
                <a:lnTo>
                  <a:pt x="8985248" y="874173"/>
                </a:lnTo>
                <a:cubicBezTo>
                  <a:pt x="8985248" y="927816"/>
                  <a:pt x="8941761" y="971303"/>
                  <a:pt x="8888118" y="971303"/>
                </a:cubicBezTo>
                <a:lnTo>
                  <a:pt x="97130" y="971303"/>
                </a:lnTo>
                <a:cubicBezTo>
                  <a:pt x="43487" y="971303"/>
                  <a:pt x="0" y="927816"/>
                  <a:pt x="0" y="874173"/>
                </a:cubicBezTo>
                <a:lnTo>
                  <a:pt x="0" y="97130"/>
                </a:lnTo>
                <a:close/>
              </a:path>
            </a:pathLst>
          </a:custGeom>
          <a:solidFill>
            <a:srgbClr val="CBD3D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6570" tIns="72390" rIns="72390" bIns="72390" numCol="1" spcCol="1270" anchor="t" anchorCtr="0">
            <a:noAutofit/>
          </a:bodyPr>
          <a:lstStyle/>
          <a:p>
            <a:pPr marL="0" lvl="0" indent="0" algn="l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ebdings" pitchFamily="18" charset="2"/>
              <a:buNone/>
            </a:pPr>
            <a:endParaRPr lang="en-US" sz="1400" kern="12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4330" y="5653627"/>
            <a:ext cx="1797049" cy="777042"/>
          </a:xfrm>
          <a:prstGeom prst="roundRect">
            <a:avLst/>
          </a:prstGeom>
          <a:solidFill>
            <a:srgbClr val="666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B1F65"/>
              </a:buClr>
              <a:buSzTx/>
              <a:buFont typeface="Webdings" pitchFamily="18" charset="2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  <a:latin typeface="Droid Sans"/>
              </a:rPr>
              <a:t>What do you ‘expect’ as the outcomes?</a:t>
            </a:r>
            <a:endParaRPr lang="en-US" sz="14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351379" y="1311212"/>
            <a:ext cx="7078369" cy="914400"/>
          </a:xfrm>
          <a:solidFill>
            <a:srgbClr val="CBD3D3"/>
          </a:solidFill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who the end consumer of the request would be – in several cases, this may not be the requestor himself/herself</a:t>
            </a:r>
          </a:p>
          <a:p>
            <a:pPr lvl="1"/>
            <a:endParaRPr lang="en-US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51379" y="2379646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request in business terms and not the specific data or refresh request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2351379" y="3445029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factors that drove the requestor to ask this question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351379" y="4513463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consumption of this request – important to be aware since there will be a limited opportunity for re-work in such short cycles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2351379" y="5581897"/>
            <a:ext cx="7078369" cy="914400"/>
          </a:xfrm>
          <a:ln>
            <a:noFill/>
          </a:ln>
        </p:spPr>
        <p:txBody>
          <a:bodyPr lIns="91440" tIns="0" r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Understand the expected ‘takeaways’ from this request – this can be used to validate the output and also define the sniff checks that need to be defined</a:t>
            </a:r>
          </a:p>
        </p:txBody>
      </p:sp>
    </p:spTree>
    <p:extLst>
      <p:ext uri="{BB962C8B-B14F-4D97-AF65-F5344CB8AC3E}">
        <p14:creationId xmlns:p14="http://schemas.microsoft.com/office/powerpoint/2010/main" val="2653357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ADHOC Format</a:t>
            </a:r>
          </a:p>
        </p:txBody>
      </p:sp>
      <p:sp>
        <p:nvSpPr>
          <p:cNvPr id="32" name="TextBox 31"/>
          <p:cNvSpPr txBox="1"/>
          <p:nvPr userDrawn="1"/>
        </p:nvSpPr>
        <p:spPr>
          <a:xfrm>
            <a:off x="495300" y="1566331"/>
            <a:ext cx="8641080" cy="762001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182880" rtlCol="0">
            <a:noAutofit/>
          </a:bodyPr>
          <a:lstStyle/>
          <a:p>
            <a:pPr marL="0" indent="0" algn="l">
              <a:buFont typeface="Webdings" pitchFamily="18" charset="2"/>
              <a:buNone/>
            </a:pPr>
            <a:endParaRPr lang="en-US" sz="1400" dirty="0"/>
          </a:p>
        </p:txBody>
      </p:sp>
      <p:sp>
        <p:nvSpPr>
          <p:cNvPr id="33" name="TextBox 32"/>
          <p:cNvSpPr txBox="1"/>
          <p:nvPr userDrawn="1"/>
        </p:nvSpPr>
        <p:spPr>
          <a:xfrm>
            <a:off x="495300" y="2662763"/>
            <a:ext cx="4236720" cy="2523068"/>
          </a:xfrm>
          <a:prstGeom prst="rect">
            <a:avLst/>
          </a:prstGeom>
          <a:solidFill>
            <a:srgbClr val="D8CBCB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495300" y="5524500"/>
            <a:ext cx="8641080" cy="952500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495300" y="5524500"/>
            <a:ext cx="8622792" cy="952500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Recommendation 1</a:t>
            </a:r>
          </a:p>
          <a:p>
            <a:pPr lvl="1"/>
            <a:r>
              <a:rPr lang="en-US" dirty="0"/>
              <a:t>Sub-recommendation 1</a:t>
            </a:r>
          </a:p>
          <a:p>
            <a:pPr lvl="0"/>
            <a:r>
              <a:rPr lang="en-US" dirty="0"/>
              <a:t>Recommendation 2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" y="2662763"/>
            <a:ext cx="4236720" cy="2523067"/>
          </a:xfrm>
          <a:solidFill>
            <a:srgbClr val="CBD3D3"/>
          </a:solidFill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Finding 1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2</a:t>
            </a:r>
          </a:p>
          <a:p>
            <a:pPr lvl="1"/>
            <a:r>
              <a:rPr lang="en-US" dirty="0"/>
              <a:t>Sub-finding 1</a:t>
            </a:r>
          </a:p>
          <a:p>
            <a:pPr lvl="1"/>
            <a:r>
              <a:rPr lang="en-US" dirty="0"/>
              <a:t>Sub-finding 2</a:t>
            </a:r>
          </a:p>
          <a:p>
            <a:pPr lvl="0"/>
            <a:r>
              <a:rPr lang="en-US" dirty="0"/>
              <a:t>Finding 3</a:t>
            </a:r>
          </a:p>
          <a:p>
            <a:pPr lvl="0"/>
            <a:r>
              <a:rPr lang="en-US" dirty="0"/>
              <a:t>Finding 4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1566331"/>
            <a:ext cx="8622792" cy="762001"/>
          </a:xfrm>
          <a:solidFill>
            <a:srgbClr val="CBD3D3"/>
          </a:solidFill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 baseline="0"/>
            </a:lvl2pPr>
          </a:lstStyle>
          <a:p>
            <a:pPr lvl="0"/>
            <a:r>
              <a:rPr lang="en-US" dirty="0"/>
              <a:t>Question</a:t>
            </a:r>
          </a:p>
          <a:p>
            <a:pPr lvl="1"/>
            <a:r>
              <a:rPr lang="en-US" dirty="0"/>
              <a:t>Sub Question</a:t>
            </a:r>
          </a:p>
        </p:txBody>
      </p:sp>
      <p:sp>
        <p:nvSpPr>
          <p:cNvPr id="38" name="Rounded Rectangle 37"/>
          <p:cNvSpPr/>
          <p:nvPr userDrawn="1"/>
        </p:nvSpPr>
        <p:spPr bwMode="auto">
          <a:xfrm>
            <a:off x="590232" y="1308100"/>
            <a:ext cx="1943100" cy="342900"/>
          </a:xfrm>
          <a:prstGeom prst="roundRect">
            <a:avLst/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Droid Sans"/>
                <a:ea typeface="+mn-ea"/>
                <a:cs typeface="+mn-cs"/>
              </a:rPr>
              <a:t>Questions</a:t>
            </a:r>
          </a:p>
        </p:txBody>
      </p:sp>
      <p:sp>
        <p:nvSpPr>
          <p:cNvPr id="39" name="Rounded Rectangle 38"/>
          <p:cNvSpPr/>
          <p:nvPr userDrawn="1"/>
        </p:nvSpPr>
        <p:spPr bwMode="auto">
          <a:xfrm>
            <a:off x="590232" y="2396064"/>
            <a:ext cx="1943100" cy="342900"/>
          </a:xfrm>
          <a:prstGeom prst="roundRect">
            <a:avLst/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Droid Sans"/>
              </a:rPr>
              <a:t>Findings</a:t>
            </a:r>
            <a:endParaRPr lang="en-US" sz="16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40" name="Rounded Rectangle 39"/>
          <p:cNvSpPr/>
          <p:nvPr userDrawn="1"/>
        </p:nvSpPr>
        <p:spPr bwMode="auto">
          <a:xfrm>
            <a:off x="590232" y="5245100"/>
            <a:ext cx="1943100" cy="342900"/>
          </a:xfrm>
          <a:prstGeom prst="roundRect">
            <a:avLst/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Droid Sans"/>
              </a:rPr>
              <a:t>Recommendations</a:t>
            </a:r>
            <a:endParaRPr lang="en-US" sz="1600" b="1" dirty="0">
              <a:solidFill>
                <a:schemeClr val="bg1"/>
              </a:solidFill>
              <a:latin typeface="Droid Sans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4894580" y="2662763"/>
            <a:ext cx="4236720" cy="2523068"/>
          </a:xfrm>
          <a:prstGeom prst="rect">
            <a:avLst/>
          </a:prstGeom>
          <a:solidFill>
            <a:srgbClr val="CBD3D3"/>
          </a:solidFill>
          <a:ln>
            <a:noFill/>
            <a:prstDash val="sysDash"/>
          </a:ln>
        </p:spPr>
        <p:txBody>
          <a:bodyPr wrap="square" tIns="91440" rtlCol="0">
            <a:noAutofit/>
          </a:bodyPr>
          <a:lstStyle/>
          <a:p>
            <a:pPr marL="171450" indent="-171450" algn="l">
              <a:buFont typeface="Webdings" pitchFamily="18" charset="2"/>
              <a:buChar char="4"/>
            </a:pPr>
            <a:endParaRPr lang="en-US" sz="1400" dirty="0"/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94580" y="2662763"/>
            <a:ext cx="4236720" cy="2523067"/>
          </a:xfrm>
          <a:ln>
            <a:noFill/>
          </a:ln>
        </p:spPr>
        <p:txBody>
          <a:bodyPr tIns="91440"/>
          <a:lstStyle>
            <a:lvl1pPr>
              <a:spcBef>
                <a:spcPts val="600"/>
              </a:spcBef>
              <a:defRPr sz="1400" baseline="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</a:lstStyle>
          <a:p>
            <a:pPr lvl="0"/>
            <a:r>
              <a:rPr lang="en-US" dirty="0"/>
              <a:t>Insight 1</a:t>
            </a:r>
          </a:p>
          <a:p>
            <a:pPr lvl="1"/>
            <a:r>
              <a:rPr lang="en-US" dirty="0"/>
              <a:t>Sub-insight</a:t>
            </a:r>
          </a:p>
          <a:p>
            <a:pPr lvl="1"/>
            <a:r>
              <a:rPr lang="en-US" dirty="0"/>
              <a:t>Sub-insight</a:t>
            </a:r>
          </a:p>
          <a:p>
            <a:pPr lvl="0"/>
            <a:r>
              <a:rPr lang="en-US" dirty="0"/>
              <a:t>Insight 2</a:t>
            </a:r>
          </a:p>
          <a:p>
            <a:pPr lvl="0"/>
            <a:r>
              <a:rPr lang="en-US" dirty="0"/>
              <a:t>Insight 3</a:t>
            </a:r>
          </a:p>
          <a:p>
            <a:pPr lvl="0"/>
            <a:r>
              <a:rPr lang="en-US" dirty="0"/>
              <a:t>Insight 4</a:t>
            </a:r>
          </a:p>
        </p:txBody>
      </p:sp>
      <p:sp>
        <p:nvSpPr>
          <p:cNvPr id="43" name="Rounded Rectangle 42"/>
          <p:cNvSpPr/>
          <p:nvPr userDrawn="1"/>
        </p:nvSpPr>
        <p:spPr bwMode="auto">
          <a:xfrm>
            <a:off x="4989512" y="2396064"/>
            <a:ext cx="1943100" cy="342900"/>
          </a:xfrm>
          <a:prstGeom prst="roundRect">
            <a:avLst/>
          </a:prstGeom>
          <a:solidFill>
            <a:srgbClr val="666666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solidFill>
                  <a:schemeClr val="bg1"/>
                </a:solidFill>
                <a:latin typeface="Droid Sans"/>
                <a:ea typeface="+mn-ea"/>
                <a:cs typeface="+mn-cs"/>
              </a:rPr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35587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A77C3E-AEF4-47A9-B44F-7F2D212CB7C3}"/>
              </a:ext>
            </a:extLst>
          </p:cNvPr>
          <p:cNvSpPr/>
          <p:nvPr userDrawn="1"/>
        </p:nvSpPr>
        <p:spPr bwMode="auto">
          <a:xfrm>
            <a:off x="-1588" y="6324600"/>
            <a:ext cx="9898317" cy="533400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69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46113" y="1381125"/>
            <a:ext cx="8763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Supporting Points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81000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What is the Key Takeaway from the Slide? </a:t>
            </a:r>
          </a:p>
        </p:txBody>
      </p:sp>
      <p:sp>
        <p:nvSpPr>
          <p:cNvPr id="597103" name="Rectangle 111"/>
          <p:cNvSpPr>
            <a:spLocks noChangeArrowheads="1"/>
          </p:cNvSpPr>
          <p:nvPr/>
        </p:nvSpPr>
        <p:spPr bwMode="auto">
          <a:xfrm>
            <a:off x="4437063" y="2957513"/>
            <a:ext cx="99028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20" rIns="45720">
            <a:spAutoFit/>
          </a:bodyPr>
          <a:lstStyle/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502688" y="6492240"/>
            <a:ext cx="192360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algn="r">
              <a:spcBef>
                <a:spcPct val="0"/>
              </a:spcBef>
              <a:buClrTx/>
              <a:buFontTx/>
              <a:buNone/>
            </a:pPr>
            <a:fld id="{2B114154-8EFE-4493-ABC9-427AC67F52E5}" type="slidenum">
              <a:rPr lang="en-US"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847012" y="6400800"/>
            <a:ext cx="156813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 R  O  C  O  G  I  A   </a:t>
            </a:r>
          </a:p>
          <a:p>
            <a:pPr algn="r"/>
            <a:r>
              <a:rPr lang="en-US" sz="800" i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  O  N  F  I  D  E  N  T  I  A  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DEBB5-AA89-4F44-A659-8493A1C8973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52400"/>
            <a:ext cx="2362200" cy="561259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F88C047C-4725-4B37-9804-0E9534F3F2CE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012" y="58852"/>
            <a:ext cx="873038" cy="100794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6" r:id="rId3"/>
    <p:sldLayoutId id="2147483763" r:id="rId4"/>
    <p:sldLayoutId id="2147483764" r:id="rId5"/>
    <p:sldLayoutId id="2147483765" r:id="rId6"/>
    <p:sldLayoutId id="2147483768" r:id="rId7"/>
    <p:sldLayoutId id="2147483779" r:id="rId8"/>
    <p:sldLayoutId id="2147483780" r:id="rId9"/>
    <p:sldLayoutId id="2147483776" r:id="rId10"/>
    <p:sldLayoutId id="2147483770" r:id="rId11"/>
    <p:sldLayoutId id="2147483772" r:id="rId12"/>
    <p:sldLayoutId id="2147483771" r:id="rId13"/>
    <p:sldLayoutId id="2147483773" r:id="rId14"/>
    <p:sldLayoutId id="2147483775" r:id="rId15"/>
    <p:sldLayoutId id="2147483781" r:id="rId16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200" b="1" dirty="0" smtClean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234950" indent="-234950" algn="l" rtl="0" eaLnBrk="1" fontAlgn="base" hangingPunct="1">
        <a:spcBef>
          <a:spcPct val="100000"/>
        </a:spcBef>
        <a:spcAft>
          <a:spcPct val="0"/>
        </a:spcAft>
        <a:buClr>
          <a:srgbClr val="003399"/>
        </a:buClr>
        <a:buFont typeface="Webdings" pitchFamily="18" charset="2"/>
        <a:buChar char="4"/>
        <a:defRPr sz="1600" b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indent="-220663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–"/>
        <a:defRPr sz="14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23888" indent="-1603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»"/>
        <a:defRPr sz="1300" baseline="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55663" indent="-173038" algn="l" rtl="0" eaLnBrk="1" fontAlgn="base" hangingPunct="1">
        <a:lnSpc>
          <a:spcPct val="90000"/>
        </a:lnSpc>
        <a:spcBef>
          <a:spcPct val="40000"/>
        </a:spcBef>
        <a:spcAft>
          <a:spcPct val="0"/>
        </a:spcAft>
        <a:buClr>
          <a:srgbClr val="003399"/>
        </a:buClr>
        <a:buFont typeface="Arial" pitchFamily="34" charset="0"/>
        <a:buChar char="•"/>
        <a:defRPr sz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30288" indent="-115888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pitchFamily="34" charset="0"/>
        <a:buChar char="»"/>
        <a:defRPr sz="1200" baseline="0">
          <a:solidFill>
            <a:schemeClr val="tx1"/>
          </a:solidFill>
          <a:latin typeface="+mn-lt"/>
        </a:defRPr>
      </a:lvl5pPr>
      <a:lvl6pPr marL="29749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6pPr>
      <a:lvl7pPr marL="34321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7pPr>
      <a:lvl8pPr marL="38893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8pPr>
      <a:lvl9pPr marL="4346575" algn="l" rtl="0" eaLnBrk="1" fontAlgn="base" hangingPunct="1">
        <a:lnSpc>
          <a:spcPct val="90000"/>
        </a:lnSpc>
        <a:spcBef>
          <a:spcPct val="0"/>
        </a:spcBef>
        <a:spcAft>
          <a:spcPct val="40000"/>
        </a:spcAft>
        <a:buClr>
          <a:schemeClr val="tx1"/>
        </a:buClr>
        <a:buSzPct val="40000"/>
        <a:buFont typeface="Arial" charset="0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gagandeeepuw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4.jpe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9.jpg"/><Relationship Id="rId5" Type="http://schemas.openxmlformats.org/officeDocument/2006/relationships/image" Target="../media/image30.png"/><Relationship Id="rId10" Type="http://schemas.openxmlformats.org/officeDocument/2006/relationships/image" Target="../media/image38.jpeg"/><Relationship Id="rId4" Type="http://schemas.openxmlformats.org/officeDocument/2006/relationships/image" Target="../media/image29.png"/><Relationship Id="rId9" Type="http://schemas.openxmlformats.org/officeDocument/2006/relationships/image" Target="../media/image37.jp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.png"/><Relationship Id="rId1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10.png"/><Relationship Id="rId17" Type="http://schemas.openxmlformats.org/officeDocument/2006/relationships/image" Target="../media/image34.jpeg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9.jpg"/><Relationship Id="rId5" Type="http://schemas.openxmlformats.org/officeDocument/2006/relationships/image" Target="../media/image30.png"/><Relationship Id="rId15" Type="http://schemas.openxmlformats.org/officeDocument/2006/relationships/image" Target="../media/image9.png"/><Relationship Id="rId10" Type="http://schemas.openxmlformats.org/officeDocument/2006/relationships/image" Target="../media/image38.jpeg"/><Relationship Id="rId4" Type="http://schemas.openxmlformats.org/officeDocument/2006/relationships/image" Target="../media/image29.png"/><Relationship Id="rId9" Type="http://schemas.openxmlformats.org/officeDocument/2006/relationships/image" Target="../media/image37.jpg"/><Relationship Id="rId1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1.png"/><Relationship Id="rId18" Type="http://schemas.openxmlformats.org/officeDocument/2006/relationships/image" Target="../media/image24.jpg"/><Relationship Id="rId3" Type="http://schemas.openxmlformats.org/officeDocument/2006/relationships/image" Target="../media/image28.png"/><Relationship Id="rId21" Type="http://schemas.openxmlformats.org/officeDocument/2006/relationships/image" Target="../media/image35.png"/><Relationship Id="rId7" Type="http://schemas.openxmlformats.org/officeDocument/2006/relationships/image" Target="../media/image32.png"/><Relationship Id="rId12" Type="http://schemas.openxmlformats.org/officeDocument/2006/relationships/image" Target="../media/image10.png"/><Relationship Id="rId17" Type="http://schemas.openxmlformats.org/officeDocument/2006/relationships/image" Target="../media/image22.jpg"/><Relationship Id="rId2" Type="http://schemas.openxmlformats.org/officeDocument/2006/relationships/image" Target="../media/image27.png"/><Relationship Id="rId16" Type="http://schemas.openxmlformats.org/officeDocument/2006/relationships/image" Target="../media/image23.jp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9.jpg"/><Relationship Id="rId5" Type="http://schemas.openxmlformats.org/officeDocument/2006/relationships/image" Target="../media/image30.png"/><Relationship Id="rId15" Type="http://schemas.openxmlformats.org/officeDocument/2006/relationships/image" Target="../media/image9.png"/><Relationship Id="rId10" Type="http://schemas.openxmlformats.org/officeDocument/2006/relationships/image" Target="../media/image38.jpe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7.jpg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7923212" y="6324600"/>
            <a:ext cx="1905000" cy="533400"/>
          </a:xfrm>
          <a:prstGeom prst="rect">
            <a:avLst/>
          </a:prstGeom>
          <a:solidFill>
            <a:srgbClr val="333333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endParaRPr lang="en-US" sz="2200" b="1" i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3CFCF9-1F45-4844-BC06-2CDA01C77ED5}"/>
              </a:ext>
            </a:extLst>
          </p:cNvPr>
          <p:cNvSpPr/>
          <p:nvPr/>
        </p:nvSpPr>
        <p:spPr bwMode="auto">
          <a:xfrm>
            <a:off x="0" y="0"/>
            <a:ext cx="9932007" cy="561610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AutoShape 2" descr="Image result for t mobile">
            <a:extLst>
              <a:ext uri="{FF2B5EF4-FFF2-40B4-BE49-F238E27FC236}">
                <a16:creationId xmlns:a16="http://schemas.microsoft.com/office/drawing/2014/main" id="{9C091534-8A8C-486C-BB64-8A2E891582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9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1795B-E31D-4BA0-AF0C-02B418363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20" y="2819400"/>
            <a:ext cx="6602691" cy="1143000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chemeClr val="bg1"/>
                </a:solidFill>
              </a:rPr>
              <a:t>Data Science Infrastructure as Code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98649" y="4493436"/>
            <a:ext cx="3962400" cy="314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61421F-C7FE-4123-9D61-0B9C1009D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6" y="776089"/>
            <a:ext cx="3227126" cy="766765"/>
          </a:xfrm>
          <a:prstGeom prst="rect">
            <a:avLst/>
          </a:prstGeom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90B8AC40-CB2B-4E2A-A300-80CFA21D9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428" y="1068288"/>
            <a:ext cx="56859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b="0" i="0" baseline="0" dirty="0">
                <a:solidFill>
                  <a:schemeClr val="bg1"/>
                </a:solidFill>
                <a:latin typeface="Open Sans" panose="020B0606030504020204"/>
              </a:rPr>
              <a:t>Higher Intelligence. Deeper Insights. Smarter Decisions.</a:t>
            </a:r>
            <a:endParaRPr lang="en-US" sz="1400" b="0" i="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868DCFEC-0FBB-4E4A-8F75-77EE9A9582DA}"/>
              </a:ext>
            </a:extLst>
          </p:cNvPr>
          <p:cNvSpPr txBox="1">
            <a:spLocks/>
          </p:cNvSpPr>
          <p:nvPr/>
        </p:nvSpPr>
        <p:spPr bwMode="auto">
          <a:xfrm>
            <a:off x="1379892" y="3613661"/>
            <a:ext cx="660269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2200" b="1" i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fr-FR" sz="1600" b="0" i="0" kern="0" dirty="0">
                <a:solidFill>
                  <a:schemeClr val="bg1"/>
                </a:solidFill>
              </a:rPr>
              <a:t>Gagandeep Singh, Sr. Data </a:t>
            </a:r>
            <a:r>
              <a:rPr lang="fr-FR" sz="1600" b="0" i="0" kern="0" dirty="0" err="1">
                <a:solidFill>
                  <a:schemeClr val="bg1"/>
                </a:solidFill>
              </a:rPr>
              <a:t>Scientist</a:t>
            </a:r>
            <a:endParaRPr lang="fr-FR" sz="1600" b="0" i="0" kern="0" dirty="0">
              <a:solidFill>
                <a:schemeClr val="bg1"/>
              </a:solidFill>
            </a:endParaRPr>
          </a:p>
          <a:p>
            <a:r>
              <a:rPr lang="fr-FR" sz="1600" b="0" i="0" kern="0" dirty="0" err="1">
                <a:solidFill>
                  <a:schemeClr val="bg1"/>
                </a:solidFill>
              </a:rPr>
              <a:t>Cascadia</a:t>
            </a:r>
            <a:r>
              <a:rPr lang="fr-FR" sz="1600" b="0" i="0" kern="0" dirty="0">
                <a:solidFill>
                  <a:schemeClr val="bg1"/>
                </a:solidFill>
              </a:rPr>
              <a:t> R </a:t>
            </a:r>
            <a:r>
              <a:rPr lang="fr-FR" sz="1600" b="0" i="0" kern="0" dirty="0" err="1">
                <a:solidFill>
                  <a:schemeClr val="bg1"/>
                </a:solidFill>
              </a:rPr>
              <a:t>Conference</a:t>
            </a:r>
            <a:r>
              <a:rPr lang="fr-FR" sz="1600" b="0" i="0" kern="0" dirty="0">
                <a:solidFill>
                  <a:schemeClr val="bg1"/>
                </a:solidFill>
              </a:rPr>
              <a:t>, June 8th, 2019</a:t>
            </a:r>
          </a:p>
        </p:txBody>
      </p:sp>
    </p:spTree>
    <p:extLst>
      <p:ext uri="{BB962C8B-B14F-4D97-AF65-F5344CB8AC3E}">
        <p14:creationId xmlns:p14="http://schemas.microsoft.com/office/powerpoint/2010/main" val="271559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B494-9831-494C-ACDA-9F4DAAA7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3754"/>
            <a:ext cx="8985250" cy="838200"/>
          </a:xfrm>
        </p:spPr>
        <p:txBody>
          <a:bodyPr/>
          <a:lstStyle/>
          <a:p>
            <a:r>
              <a:rPr lang="en-US" dirty="0">
                <a:latin typeface="Open Sans" panose="020B0606030504020204"/>
              </a:rPr>
              <a:t>Blue Shirts: </a:t>
            </a: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Data Scientists</a:t>
            </a:r>
          </a:p>
        </p:txBody>
      </p:sp>
      <p:pic>
        <p:nvPicPr>
          <p:cNvPr id="6" name="Content Placeholder 5" descr="A picture containing person, phone, cellphone, talking&#10;&#10;Description automatically generated">
            <a:extLst>
              <a:ext uri="{FF2B5EF4-FFF2-40B4-BE49-F238E27FC236}">
                <a16:creationId xmlns:a16="http://schemas.microsoft.com/office/drawing/2014/main" id="{F2E70F6F-0455-43FF-B15A-1D2F896BBA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2369629"/>
            <a:ext cx="3429000" cy="258546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07451-0A23-4CE7-862B-7A00FDF42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411" y="2133600"/>
            <a:ext cx="4267201" cy="30575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Understand business problems and translate them to analytical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Perform extensive data wrangling on data from different sources to find useful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Build advanced machine learning models and analytical solutions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Design and develop effective methods to communicate results, i.e., dashboards and reports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564440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B494-9831-494C-ACDA-9F4DAAA7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3754"/>
            <a:ext cx="8985250" cy="838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Red Shirts: </a:t>
            </a:r>
            <a:r>
              <a:rPr lang="en-US" dirty="0">
                <a:solidFill>
                  <a:schemeClr val="tx1"/>
                </a:solidFill>
              </a:rPr>
              <a:t>DevOps Engineers</a:t>
            </a:r>
          </a:p>
        </p:txBody>
      </p:sp>
      <p:pic>
        <p:nvPicPr>
          <p:cNvPr id="6" name="Content Placeholder 5" descr="A picture containing person, man, wall&#10;&#10;Description automatically generated">
            <a:extLst>
              <a:ext uri="{FF2B5EF4-FFF2-40B4-BE49-F238E27FC236}">
                <a16:creationId xmlns:a16="http://schemas.microsoft.com/office/drawing/2014/main" id="{78702227-A486-4866-991F-D080A0FD70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2697956"/>
            <a:ext cx="3429000" cy="19288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07451-0A23-4CE7-862B-7A00FDF42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411" y="2133600"/>
            <a:ext cx="4267201" cy="30575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Plan, develop, test and maintain enterprise wide infrastructure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Build continuous integration/continuous delivery pipelines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Responsible for automating development and integration of software releases/fixes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Monitor systems’ health and security</a:t>
            </a:r>
          </a:p>
        </p:txBody>
      </p:sp>
    </p:spTree>
    <p:extLst>
      <p:ext uri="{BB962C8B-B14F-4D97-AF65-F5344CB8AC3E}">
        <p14:creationId xmlns:p14="http://schemas.microsoft.com/office/powerpoint/2010/main" val="1771700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B494-9831-494C-ACDA-9F4DAAA77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3754"/>
            <a:ext cx="8985250" cy="8382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Gold Shirts: </a:t>
            </a:r>
            <a:r>
              <a:rPr lang="en-US" dirty="0">
                <a:solidFill>
                  <a:schemeClr val="tx1"/>
                </a:solidFill>
              </a:rPr>
              <a:t>Analytics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Managers</a:t>
            </a:r>
          </a:p>
        </p:txBody>
      </p:sp>
      <p:pic>
        <p:nvPicPr>
          <p:cNvPr id="6" name="Content Placeholder 5" descr="A picture containing person, indoor, man, wall&#10;&#10;Description automatically generated">
            <a:extLst>
              <a:ext uri="{FF2B5EF4-FFF2-40B4-BE49-F238E27FC236}">
                <a16:creationId xmlns:a16="http://schemas.microsoft.com/office/drawing/2014/main" id="{02544FCB-9C43-4505-AD77-EE2C860CCB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2373058"/>
            <a:ext cx="3429000" cy="257860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07451-0A23-4CE7-862B-7A00FDF42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2411" y="2133600"/>
            <a:ext cx="4343401" cy="305752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The powers to be that run the organization’s analytics endeavors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Collect and define business use cases, determine effective delivery timelines and allocate resources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Act as liaison between senior level business stakeholders and data scientists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/>
              </a:rPr>
              <a:t>Responsible for providing adequate measures to data scientists for quality output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873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Overheard at the water cooler…</a:t>
            </a:r>
          </a:p>
        </p:txBody>
      </p:sp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4AD55FD9-D422-4CD1-ACF0-3B77CB64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2" y="2215489"/>
            <a:ext cx="1414914" cy="18913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F8678-5CFA-4ABA-BD68-FB29B51D7C93}"/>
              </a:ext>
            </a:extLst>
          </p:cNvPr>
          <p:cNvSpPr txBox="1">
            <a:spLocks/>
          </p:cNvSpPr>
          <p:nvPr/>
        </p:nvSpPr>
        <p:spPr>
          <a:xfrm>
            <a:off x="1593400" y="2108835"/>
            <a:ext cx="4577214" cy="3057526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“It takes a lot of time to test a model on my own computer. How can I make my code run faster?”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heard our organization is getting a Jenkins server. What does it mean to me?”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read something about Kubernetes and how it can help me process my data faster.”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wish there was a centralized platform which I did not have to maintain.”</a:t>
            </a:r>
          </a:p>
          <a:p>
            <a:endParaRPr lang="en-US" kern="0" dirty="0">
              <a:solidFill>
                <a:schemeClr val="tx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593986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Overheard at the water cooler…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B121C-5B31-4879-8A88-80C6915D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08" y="4267200"/>
            <a:ext cx="1569307" cy="188604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8378A1-CCD2-4E22-935D-3685C8341192}"/>
              </a:ext>
            </a:extLst>
          </p:cNvPr>
          <p:cNvSpPr txBox="1">
            <a:spLocks/>
          </p:cNvSpPr>
          <p:nvPr/>
        </p:nvSpPr>
        <p:spPr>
          <a:xfrm>
            <a:off x="1593400" y="2108835"/>
            <a:ext cx="6939412" cy="1624965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keep getting queries from my managers if we can provide any assistance to data scientists.”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wish I had the time to build one more CI/CD pipeline just for data science.”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“Hmmm.. what do these data scientists do anyway?”</a:t>
            </a:r>
          </a:p>
          <a:p>
            <a:endParaRPr lang="en-US" kern="0" dirty="0">
              <a:solidFill>
                <a:schemeClr val="tx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00572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Overheard at the water cooler…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13454-EBFD-4CC2-B095-19DEADB5D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221700"/>
            <a:ext cx="1371600" cy="189136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C3EF4-FE5E-43F5-8315-DF2EB28A38E8}"/>
              </a:ext>
            </a:extLst>
          </p:cNvPr>
          <p:cNvSpPr txBox="1">
            <a:spLocks/>
          </p:cNvSpPr>
          <p:nvPr/>
        </p:nvSpPr>
        <p:spPr>
          <a:xfrm>
            <a:off x="3351212" y="2047875"/>
            <a:ext cx="4577214" cy="3057526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“How can I deliver more quality projects on time?”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“My analysts say they need to make sure their models are tested extensively.” 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“Is there a way I can utilize all these new age technologies my bosses have paid for already?”</a:t>
            </a:r>
          </a:p>
          <a:p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“I don’t have the budget for a data engineer on my team.”</a:t>
            </a:r>
          </a:p>
          <a:p>
            <a:endParaRPr lang="en-US" kern="0" dirty="0">
              <a:solidFill>
                <a:schemeClr val="tx1"/>
              </a:solidFill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89788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B121C-5B31-4879-8A88-80C6915D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08" y="4267200"/>
            <a:ext cx="1569307" cy="1886048"/>
          </a:xfrm>
          <a:prstGeom prst="rect">
            <a:avLst/>
          </a:prstGeom>
        </p:spPr>
      </p:pic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4AD55FD9-D422-4CD1-ACF0-3B77CB644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2" y="2215489"/>
            <a:ext cx="1414914" cy="189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13454-EBFD-4CC2-B095-19DEADB5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221700"/>
            <a:ext cx="1371600" cy="189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2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What is missing?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7DB121C-5B31-4879-8A88-80C6915D6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08" y="4267200"/>
            <a:ext cx="1569307" cy="1886048"/>
          </a:xfrm>
          <a:prstGeom prst="rect">
            <a:avLst/>
          </a:prstGeom>
        </p:spPr>
      </p:pic>
      <p:pic>
        <p:nvPicPr>
          <p:cNvPr id="7" name="Picture 6" descr="A person with collar shirt&#10;&#10;Description automatically generated">
            <a:extLst>
              <a:ext uri="{FF2B5EF4-FFF2-40B4-BE49-F238E27FC236}">
                <a16:creationId xmlns:a16="http://schemas.microsoft.com/office/drawing/2014/main" id="{4AD55FD9-D422-4CD1-ACF0-3B77CB644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2" y="2215489"/>
            <a:ext cx="1414914" cy="1891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13454-EBFD-4CC2-B095-19DEADB5D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2221700"/>
            <a:ext cx="1371600" cy="1891364"/>
          </a:xfrm>
          <a:prstGeom prst="rect">
            <a:avLst/>
          </a:prstGeom>
        </p:spPr>
      </p:pic>
      <p:pic>
        <p:nvPicPr>
          <p:cNvPr id="4" name="Picture 3" descr="A large red chair in a room&#10;&#10;Description automatically generated">
            <a:extLst>
              <a:ext uri="{FF2B5EF4-FFF2-40B4-BE49-F238E27FC236}">
                <a16:creationId xmlns:a16="http://schemas.microsoft.com/office/drawing/2014/main" id="{6756BA8A-0910-4370-A772-D2D0BF275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2361071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63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9C01B3-CB77-40AE-9E44-7A9371F8A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057400"/>
            <a:ext cx="3429000" cy="1494131"/>
          </a:xfr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8897736E-C34F-40BD-8186-4933BC8B5DB1}"/>
              </a:ext>
            </a:extLst>
          </p:cNvPr>
          <p:cNvSpPr txBox="1">
            <a:spLocks/>
          </p:cNvSpPr>
          <p:nvPr/>
        </p:nvSpPr>
        <p:spPr bwMode="auto">
          <a:xfrm>
            <a:off x="457200" y="82867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>
                <a:solidFill>
                  <a:srgbClr val="29A9DF"/>
                </a:solidFill>
                <a:latin typeface="Droid Sans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kern="0" dirty="0" err="1">
                <a:solidFill>
                  <a:schemeClr val="tx1"/>
                </a:solidFill>
              </a:rPr>
              <a:t>RCogia</a:t>
            </a:r>
            <a:r>
              <a:rPr lang="en-US" kern="0" dirty="0">
                <a:solidFill>
                  <a:schemeClr val="tx1"/>
                </a:solidFill>
              </a:rPr>
              <a:t> to the Rescue!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926EB13-30F9-400F-BC84-0C25A11B18B8}"/>
              </a:ext>
            </a:extLst>
          </p:cNvPr>
          <p:cNvSpPr txBox="1">
            <a:spLocks/>
          </p:cNvSpPr>
          <p:nvPr/>
        </p:nvSpPr>
        <p:spPr>
          <a:xfrm>
            <a:off x="989012" y="3819526"/>
            <a:ext cx="8153400" cy="2209800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It seamlessly merges the entire RStudio Product suite with an enterprise’s existing Continuous Integration/Continuous Deployment pipeline. </a:t>
            </a:r>
          </a:p>
          <a:p>
            <a:r>
              <a:rPr lang="en-US" dirty="0"/>
              <a:t>It allows for seamless automation using any of the popular automation tools such as Terraform, Ansible, Puppet, and more.  </a:t>
            </a:r>
          </a:p>
          <a:p>
            <a:r>
              <a:rPr lang="en-US" dirty="0"/>
              <a:t>Additionally it can be configured to interact with other enterprise infrastructure entities for code sharing, visualization and database management.</a:t>
            </a:r>
            <a:endParaRPr lang="en-US" kern="0" dirty="0">
              <a:solidFill>
                <a:schemeClr val="tx1"/>
              </a:solidFill>
              <a:latin typeface="Open Sans" panose="020B0606030504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AB9FDF-07BE-41D6-987B-C806EFACB696}"/>
              </a:ext>
            </a:extLst>
          </p:cNvPr>
          <p:cNvSpPr txBox="1"/>
          <p:nvPr/>
        </p:nvSpPr>
        <p:spPr bwMode="auto">
          <a:xfrm>
            <a:off x="3808412" y="2133600"/>
            <a:ext cx="5486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1800" b="1" dirty="0" err="1">
                <a:latin typeface="Open Sans" panose="020B0606030504020204"/>
              </a:rPr>
              <a:t>RCogia</a:t>
            </a:r>
            <a:r>
              <a:rPr lang="en-US" sz="1800" dirty="0">
                <a:latin typeface="Open Sans" panose="020B0606030504020204"/>
              </a:rPr>
              <a:t> is a data engineering solution that bridges the gap between data science and DevOps – it fully utilizes the computing prowess of a cloud platform for data science developers to evangelize their insights on an enterprise level. </a:t>
            </a:r>
          </a:p>
        </p:txBody>
      </p:sp>
    </p:spTree>
    <p:extLst>
      <p:ext uri="{BB962C8B-B14F-4D97-AF65-F5344CB8AC3E}">
        <p14:creationId xmlns:p14="http://schemas.microsoft.com/office/powerpoint/2010/main" val="3871820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897736E-C34F-40BD-8186-4933BC8B5DB1}"/>
              </a:ext>
            </a:extLst>
          </p:cNvPr>
          <p:cNvSpPr txBox="1">
            <a:spLocks/>
          </p:cNvSpPr>
          <p:nvPr/>
        </p:nvSpPr>
        <p:spPr bwMode="auto">
          <a:xfrm>
            <a:off x="457200" y="82867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>
                <a:solidFill>
                  <a:srgbClr val="29A9DF"/>
                </a:solidFill>
                <a:latin typeface="Droid Sans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kern="0" dirty="0" err="1">
                <a:solidFill>
                  <a:schemeClr val="tx1"/>
                </a:solidFill>
              </a:rPr>
              <a:t>RCogia</a:t>
            </a:r>
            <a:r>
              <a:rPr lang="en-US" kern="0" dirty="0">
                <a:solidFill>
                  <a:schemeClr val="tx1"/>
                </a:solidFill>
              </a:rPr>
              <a:t> to the Rescue!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98EF9-106C-4322-8D7F-0297F8B35055}"/>
              </a:ext>
            </a:extLst>
          </p:cNvPr>
          <p:cNvSpPr/>
          <p:nvPr/>
        </p:nvSpPr>
        <p:spPr bwMode="auto">
          <a:xfrm>
            <a:off x="1751012" y="4301256"/>
            <a:ext cx="5638800" cy="10327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60D8295-067E-43B1-96E9-F55555B67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4499783"/>
            <a:ext cx="471590" cy="495830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D4E47E-57F4-4F3C-ADB9-CEA0978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651064"/>
            <a:ext cx="1315914" cy="273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46684-ADDE-4D82-9D25-A291EE603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50" y="4603318"/>
            <a:ext cx="454462" cy="4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E4438-D42D-4919-8702-F11D499A16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50" y="4570942"/>
            <a:ext cx="468162" cy="552566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7A548CF-A280-4818-835E-C577A7C9FE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3323"/>
            <a:ext cx="956765" cy="377422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EC2657DF-8AEF-4076-9233-8DAC1961D5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601197"/>
            <a:ext cx="604453" cy="500763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FC1F6A-5798-419D-8929-37E34E1A40F8}"/>
              </a:ext>
            </a:extLst>
          </p:cNvPr>
          <p:cNvSpPr/>
          <p:nvPr/>
        </p:nvSpPr>
        <p:spPr bwMode="auto">
          <a:xfrm>
            <a:off x="17510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35C920AB-D027-402E-BB6F-FBC11F725C7A}"/>
              </a:ext>
            </a:extLst>
          </p:cNvPr>
          <p:cNvSpPr/>
          <p:nvPr/>
        </p:nvSpPr>
        <p:spPr bwMode="auto">
          <a:xfrm>
            <a:off x="38846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ADCEB140-DED3-448E-B122-A22716220FEC}"/>
              </a:ext>
            </a:extLst>
          </p:cNvPr>
          <p:cNvSpPr/>
          <p:nvPr/>
        </p:nvSpPr>
        <p:spPr bwMode="auto">
          <a:xfrm>
            <a:off x="6077678" y="5510270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E3DD20-A1B9-4AA1-A4BE-A696195B83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84" y="5625518"/>
            <a:ext cx="960247" cy="275669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06D7A7-BCFE-4B43-A884-9BC3BB0B2D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88" y="5593907"/>
            <a:ext cx="589312" cy="44141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A373473-8EE3-49CF-A112-35B8AE8154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1" y="5506416"/>
            <a:ext cx="1046491" cy="5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5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hat&#10;&#10;Description automatically generated">
            <a:extLst>
              <a:ext uri="{FF2B5EF4-FFF2-40B4-BE49-F238E27FC236}">
                <a16:creationId xmlns:a16="http://schemas.microsoft.com/office/drawing/2014/main" id="{973DFC6C-94AB-4189-B9C6-4CE8381B90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205037"/>
            <a:ext cx="2352174" cy="267176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A4824-4D7B-492E-868A-D75B92811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74586" y="2205037"/>
            <a:ext cx="5877426" cy="26717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Senior Data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Scientist@ProCogia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Proud Husky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R enthusiast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Former RedHat Certified Administrator, Current RStudio Certified Professional Administrator</a:t>
            </a: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LinkedIn: </a:t>
            </a:r>
            <a:r>
              <a:rPr lang="en-US" sz="1800" dirty="0">
                <a:hlinkClick r:id="rId4"/>
              </a:rPr>
              <a:t>linkedin.com/in/gagandeeepuw/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Twitter: @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</a:rPr>
              <a:t>gaganUW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98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897736E-C34F-40BD-8186-4933BC8B5DB1}"/>
              </a:ext>
            </a:extLst>
          </p:cNvPr>
          <p:cNvSpPr txBox="1">
            <a:spLocks/>
          </p:cNvSpPr>
          <p:nvPr/>
        </p:nvSpPr>
        <p:spPr bwMode="auto">
          <a:xfrm>
            <a:off x="457200" y="82867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>
                <a:solidFill>
                  <a:srgbClr val="29A9DF"/>
                </a:solidFill>
                <a:latin typeface="Droid Sans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kern="0" dirty="0" err="1">
                <a:solidFill>
                  <a:schemeClr val="tx1"/>
                </a:solidFill>
              </a:rPr>
              <a:t>RCogia</a:t>
            </a:r>
            <a:r>
              <a:rPr lang="en-US" kern="0" dirty="0">
                <a:solidFill>
                  <a:schemeClr val="tx1"/>
                </a:solidFill>
              </a:rPr>
              <a:t> to the Rescue!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98EF9-106C-4322-8D7F-0297F8B35055}"/>
              </a:ext>
            </a:extLst>
          </p:cNvPr>
          <p:cNvSpPr/>
          <p:nvPr/>
        </p:nvSpPr>
        <p:spPr bwMode="auto">
          <a:xfrm>
            <a:off x="1751012" y="4301256"/>
            <a:ext cx="5638800" cy="10327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2C233-636F-4067-856F-A3C838612DE6}"/>
              </a:ext>
            </a:extLst>
          </p:cNvPr>
          <p:cNvSpPr/>
          <p:nvPr/>
        </p:nvSpPr>
        <p:spPr bwMode="auto">
          <a:xfrm>
            <a:off x="1522412" y="3123142"/>
            <a:ext cx="61722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60D8295-067E-43B1-96E9-F55555B67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4499783"/>
            <a:ext cx="471590" cy="495830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D4E47E-57F4-4F3C-ADB9-CEA0978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651064"/>
            <a:ext cx="1315914" cy="273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46684-ADDE-4D82-9D25-A291EE603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50" y="4603318"/>
            <a:ext cx="454462" cy="4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E4438-D42D-4919-8702-F11D499A16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50" y="4570942"/>
            <a:ext cx="468162" cy="552566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7A548CF-A280-4818-835E-C577A7C9FE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3323"/>
            <a:ext cx="956765" cy="377422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EC2657DF-8AEF-4076-9233-8DAC1961D5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601197"/>
            <a:ext cx="604453" cy="50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67FAAC-FD43-4950-8DEC-3F1062B2EC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6" y="3123142"/>
            <a:ext cx="2328250" cy="1014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AB73BF-0DC5-4EF8-8FEC-30A652A313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97" y="3338925"/>
            <a:ext cx="925760" cy="7783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16CC7A-53FA-4E7A-85DE-E72697740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77" y="3206211"/>
            <a:ext cx="2007369" cy="6191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12371934-771D-4CA4-8082-DE639E4F2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3766164"/>
            <a:ext cx="2152650" cy="371475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FC1F6A-5798-419D-8929-37E34E1A40F8}"/>
              </a:ext>
            </a:extLst>
          </p:cNvPr>
          <p:cNvSpPr/>
          <p:nvPr/>
        </p:nvSpPr>
        <p:spPr bwMode="auto">
          <a:xfrm>
            <a:off x="17510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35C920AB-D027-402E-BB6F-FBC11F725C7A}"/>
              </a:ext>
            </a:extLst>
          </p:cNvPr>
          <p:cNvSpPr/>
          <p:nvPr/>
        </p:nvSpPr>
        <p:spPr bwMode="auto">
          <a:xfrm>
            <a:off x="38846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ADCEB140-DED3-448E-B122-A22716220FEC}"/>
              </a:ext>
            </a:extLst>
          </p:cNvPr>
          <p:cNvSpPr/>
          <p:nvPr/>
        </p:nvSpPr>
        <p:spPr bwMode="auto">
          <a:xfrm>
            <a:off x="6077678" y="5510270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E3DD20-A1B9-4AA1-A4BE-A696195B83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84" y="5625518"/>
            <a:ext cx="960247" cy="275669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06D7A7-BCFE-4B43-A884-9BC3BB0B2DF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88" y="5593907"/>
            <a:ext cx="589312" cy="44141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A373473-8EE3-49CF-A112-35B8AE8154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1" y="5506416"/>
            <a:ext cx="1046491" cy="5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30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897736E-C34F-40BD-8186-4933BC8B5DB1}"/>
              </a:ext>
            </a:extLst>
          </p:cNvPr>
          <p:cNvSpPr txBox="1">
            <a:spLocks/>
          </p:cNvSpPr>
          <p:nvPr/>
        </p:nvSpPr>
        <p:spPr bwMode="auto">
          <a:xfrm>
            <a:off x="457200" y="82867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>
                <a:solidFill>
                  <a:srgbClr val="29A9DF"/>
                </a:solidFill>
                <a:latin typeface="Droid Sans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kern="0" dirty="0" err="1">
                <a:solidFill>
                  <a:schemeClr val="tx1"/>
                </a:solidFill>
              </a:rPr>
              <a:t>RCogia</a:t>
            </a:r>
            <a:r>
              <a:rPr lang="en-US" kern="0" dirty="0">
                <a:solidFill>
                  <a:schemeClr val="tx1"/>
                </a:solidFill>
              </a:rPr>
              <a:t> to the Rescue!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98EF9-106C-4322-8D7F-0297F8B35055}"/>
              </a:ext>
            </a:extLst>
          </p:cNvPr>
          <p:cNvSpPr/>
          <p:nvPr/>
        </p:nvSpPr>
        <p:spPr bwMode="auto">
          <a:xfrm>
            <a:off x="1751012" y="4301256"/>
            <a:ext cx="5638800" cy="10327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2C233-636F-4067-856F-A3C838612DE6}"/>
              </a:ext>
            </a:extLst>
          </p:cNvPr>
          <p:cNvSpPr/>
          <p:nvPr/>
        </p:nvSpPr>
        <p:spPr bwMode="auto">
          <a:xfrm>
            <a:off x="1522412" y="3123142"/>
            <a:ext cx="61722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60D8295-067E-43B1-96E9-F55555B67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4499783"/>
            <a:ext cx="471590" cy="495830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D4E47E-57F4-4F3C-ADB9-CEA0978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651064"/>
            <a:ext cx="1315914" cy="273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46684-ADDE-4D82-9D25-A291EE603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50" y="4603318"/>
            <a:ext cx="454462" cy="4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E4438-D42D-4919-8702-F11D499A16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50" y="4570942"/>
            <a:ext cx="468162" cy="552566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7A548CF-A280-4818-835E-C577A7C9FE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3323"/>
            <a:ext cx="956765" cy="377422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EC2657DF-8AEF-4076-9233-8DAC1961D5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601197"/>
            <a:ext cx="604453" cy="50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67FAAC-FD43-4950-8DEC-3F1062B2EC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6" y="3123142"/>
            <a:ext cx="2328250" cy="1014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AB73BF-0DC5-4EF8-8FEC-30A652A313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97" y="3338925"/>
            <a:ext cx="925760" cy="7783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16CC7A-53FA-4E7A-85DE-E72697740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77" y="3206211"/>
            <a:ext cx="2007369" cy="6191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12371934-771D-4CA4-8082-DE639E4F2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3766164"/>
            <a:ext cx="2152650" cy="371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FFF150-D88A-4E36-8EEE-F61613E7FA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" y="3107689"/>
            <a:ext cx="545148" cy="545148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100886CC-C4EB-43C8-8D42-382DA7BF70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652837"/>
            <a:ext cx="895120" cy="614363"/>
          </a:xfrm>
          <a:prstGeom prst="rect">
            <a:avLst/>
          </a:prstGeom>
        </p:spPr>
      </p:pic>
      <p:pic>
        <p:nvPicPr>
          <p:cNvPr id="35" name="Picture 34" descr="A picture containing ax&#10;&#10;Description automatically generated">
            <a:extLst>
              <a:ext uri="{FF2B5EF4-FFF2-40B4-BE49-F238E27FC236}">
                <a16:creationId xmlns:a16="http://schemas.microsoft.com/office/drawing/2014/main" id="{E58ED28B-FA3B-4F5C-9771-0EE1332598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01" y="3179683"/>
            <a:ext cx="674688" cy="5451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E5E9D2-2A55-4B28-B707-30D73AE8EC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789283"/>
            <a:ext cx="780977" cy="401717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FC1F6A-5798-419D-8929-37E34E1A40F8}"/>
              </a:ext>
            </a:extLst>
          </p:cNvPr>
          <p:cNvSpPr/>
          <p:nvPr/>
        </p:nvSpPr>
        <p:spPr bwMode="auto">
          <a:xfrm>
            <a:off x="17510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35C920AB-D027-402E-BB6F-FBC11F725C7A}"/>
              </a:ext>
            </a:extLst>
          </p:cNvPr>
          <p:cNvSpPr/>
          <p:nvPr/>
        </p:nvSpPr>
        <p:spPr bwMode="auto">
          <a:xfrm>
            <a:off x="38846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ADCEB140-DED3-448E-B122-A22716220FEC}"/>
              </a:ext>
            </a:extLst>
          </p:cNvPr>
          <p:cNvSpPr/>
          <p:nvPr/>
        </p:nvSpPr>
        <p:spPr bwMode="auto">
          <a:xfrm>
            <a:off x="6077678" y="5510270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E3DD20-A1B9-4AA1-A4BE-A696195B839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84" y="5625518"/>
            <a:ext cx="960247" cy="275669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06D7A7-BCFE-4B43-A884-9BC3BB0B2DF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88" y="5593907"/>
            <a:ext cx="589312" cy="44141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A373473-8EE3-49CF-A112-35B8AE81546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1" y="5506416"/>
            <a:ext cx="1046491" cy="5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28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897736E-C34F-40BD-8186-4933BC8B5DB1}"/>
              </a:ext>
            </a:extLst>
          </p:cNvPr>
          <p:cNvSpPr txBox="1">
            <a:spLocks/>
          </p:cNvSpPr>
          <p:nvPr/>
        </p:nvSpPr>
        <p:spPr bwMode="auto">
          <a:xfrm>
            <a:off x="457200" y="828674"/>
            <a:ext cx="898525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200" b="1">
                <a:solidFill>
                  <a:srgbClr val="29A9DF"/>
                </a:solidFill>
                <a:latin typeface="Droid Sans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Tx/>
              <a:buFontTx/>
            </a:pPr>
            <a:r>
              <a:rPr lang="en-US" kern="0" dirty="0" err="1">
                <a:solidFill>
                  <a:schemeClr val="tx1"/>
                </a:solidFill>
              </a:rPr>
              <a:t>RCogia</a:t>
            </a:r>
            <a:r>
              <a:rPr lang="en-US" kern="0" dirty="0">
                <a:solidFill>
                  <a:schemeClr val="tx1"/>
                </a:solidFill>
              </a:rPr>
              <a:t> to the Rescue!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798EF9-106C-4322-8D7F-0297F8B35055}"/>
              </a:ext>
            </a:extLst>
          </p:cNvPr>
          <p:cNvSpPr/>
          <p:nvPr/>
        </p:nvSpPr>
        <p:spPr bwMode="auto">
          <a:xfrm>
            <a:off x="1751012" y="4301256"/>
            <a:ext cx="5638800" cy="10327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62C233-636F-4067-856F-A3C838612DE6}"/>
              </a:ext>
            </a:extLst>
          </p:cNvPr>
          <p:cNvSpPr/>
          <p:nvPr/>
        </p:nvSpPr>
        <p:spPr bwMode="auto">
          <a:xfrm>
            <a:off x="1522412" y="3123142"/>
            <a:ext cx="6172200" cy="1066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C60D8295-067E-43B1-96E9-F55555B675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4499783"/>
            <a:ext cx="471590" cy="495830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D4E47E-57F4-4F3C-ADB9-CEA097863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4651064"/>
            <a:ext cx="1315914" cy="273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46684-ADDE-4D82-9D25-A291EE603C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50" y="4603318"/>
            <a:ext cx="454462" cy="414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DE4438-D42D-4919-8702-F11D499A16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050" y="4570942"/>
            <a:ext cx="468162" cy="552566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87A548CF-A280-4818-835E-C577A7C9FE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4573323"/>
            <a:ext cx="956765" cy="377422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EC2657DF-8AEF-4076-9233-8DAC1961D5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4601197"/>
            <a:ext cx="604453" cy="5007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67FAAC-FD43-4950-8DEC-3F1062B2EC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6" y="3123142"/>
            <a:ext cx="2328250" cy="10144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AB73BF-0DC5-4EF8-8FEC-30A652A313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97" y="3338925"/>
            <a:ext cx="925760" cy="7783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16CC7A-53FA-4E7A-85DE-E7269774056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177" y="3206211"/>
            <a:ext cx="2007369" cy="6191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12371934-771D-4CA4-8082-DE639E4F28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3766164"/>
            <a:ext cx="2152650" cy="3714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FFF150-D88A-4E36-8EEE-F61613E7FA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0" y="3107689"/>
            <a:ext cx="545148" cy="545148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100886CC-C4EB-43C8-8D42-382DA7BF70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3652837"/>
            <a:ext cx="895120" cy="614363"/>
          </a:xfrm>
          <a:prstGeom prst="rect">
            <a:avLst/>
          </a:prstGeom>
        </p:spPr>
      </p:pic>
      <p:pic>
        <p:nvPicPr>
          <p:cNvPr id="35" name="Picture 34" descr="A picture containing ax&#10;&#10;Description automatically generated">
            <a:extLst>
              <a:ext uri="{FF2B5EF4-FFF2-40B4-BE49-F238E27FC236}">
                <a16:creationId xmlns:a16="http://schemas.microsoft.com/office/drawing/2014/main" id="{E58ED28B-FA3B-4F5C-9771-0EE13325981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101" y="3179683"/>
            <a:ext cx="674688" cy="5451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E5E9D2-2A55-4B28-B707-30D73AE8EC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3789283"/>
            <a:ext cx="780977" cy="401717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AB47BE0E-3F9C-47AF-9E62-2354B97508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4394344"/>
            <a:ext cx="655045" cy="787256"/>
          </a:xfrm>
          <a:prstGeom prst="rect">
            <a:avLst/>
          </a:prstGeom>
        </p:spPr>
      </p:pic>
      <p:pic>
        <p:nvPicPr>
          <p:cNvPr id="38" name="Picture 37" descr="A person with collar shirt&#10;&#10;Description automatically generated">
            <a:extLst>
              <a:ext uri="{FF2B5EF4-FFF2-40B4-BE49-F238E27FC236}">
                <a16:creationId xmlns:a16="http://schemas.microsoft.com/office/drawing/2014/main" id="{8280860B-E34C-4349-A6E2-309D81FF78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12" y="2121423"/>
            <a:ext cx="590600" cy="7894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3D81553-F65D-44F6-9E83-6902CA500C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15" y="1714594"/>
            <a:ext cx="572520" cy="789475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FC1F6A-5798-419D-8929-37E34E1A40F8}"/>
              </a:ext>
            </a:extLst>
          </p:cNvPr>
          <p:cNvSpPr/>
          <p:nvPr/>
        </p:nvSpPr>
        <p:spPr bwMode="auto">
          <a:xfrm>
            <a:off x="17510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35C920AB-D027-402E-BB6F-FBC11F725C7A}"/>
              </a:ext>
            </a:extLst>
          </p:cNvPr>
          <p:cNvSpPr/>
          <p:nvPr/>
        </p:nvSpPr>
        <p:spPr bwMode="auto">
          <a:xfrm>
            <a:off x="3884612" y="5513369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ADCEB140-DED3-448E-B122-A22716220FEC}"/>
              </a:ext>
            </a:extLst>
          </p:cNvPr>
          <p:cNvSpPr/>
          <p:nvPr/>
        </p:nvSpPr>
        <p:spPr bwMode="auto">
          <a:xfrm>
            <a:off x="6077678" y="5510270"/>
            <a:ext cx="1447800" cy="6096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45720" tIns="45720" rIns="45720" bIns="45720" numCol="1" rtlCol="0" anchor="ctr" anchorCtr="0" compatLnSpc="1">
            <a:prstTxWarp prst="textNoShape">
              <a:avLst/>
            </a:prstTxWarp>
          </a:bodyPr>
          <a:lstStyle/>
          <a:p>
            <a:pPr marL="234950" marR="0" indent="-234950" algn="l" defTabSz="914400" rtl="0" eaLnBrk="1" fontAlgn="base" latinLnBrk="0" hangingPunct="1">
              <a:lnSpc>
                <a:spcPct val="100000"/>
              </a:lnSpc>
              <a:spcBef>
                <a:spcPct val="100000"/>
              </a:spcBef>
              <a:spcAft>
                <a:spcPct val="0"/>
              </a:spcAft>
              <a:buClrTx/>
              <a:buSzTx/>
              <a:buFont typeface="Webdings" pitchFamily="18" charset="2"/>
              <a:buChar char="4"/>
              <a:tabLst/>
            </a:pPr>
            <a:endParaRPr lang="en-US" sz="1600" b="0" dirty="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94E3DD20-A1B9-4AA1-A4BE-A696195B839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84" y="5625518"/>
            <a:ext cx="960247" cy="275669"/>
          </a:xfrm>
          <a:prstGeom prst="rect">
            <a:avLst/>
          </a:prstGeom>
        </p:spPr>
      </p:pic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06D7A7-BCFE-4B43-A884-9BC3BB0B2DF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88" y="5593907"/>
            <a:ext cx="589312" cy="44141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8A373473-8EE3-49CF-A112-35B8AE81546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431" y="5506416"/>
            <a:ext cx="1046491" cy="5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Time to see it in action!</a:t>
            </a:r>
          </a:p>
        </p:txBody>
      </p:sp>
      <p:pic>
        <p:nvPicPr>
          <p:cNvPr id="4" name="Picture 3" descr="A picture containing person, orange, indoor, toy&#10;&#10;Description automatically generated">
            <a:extLst>
              <a:ext uri="{FF2B5EF4-FFF2-40B4-BE49-F238E27FC236}">
                <a16:creationId xmlns:a16="http://schemas.microsoft.com/office/drawing/2014/main" id="{541CD115-34E6-4FF9-9449-93CDEE33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209800"/>
            <a:ext cx="41529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7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RCogia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61ACA-42EF-47FA-B070-681F81D013D2}"/>
              </a:ext>
            </a:extLst>
          </p:cNvPr>
          <p:cNvSpPr txBox="1">
            <a:spLocks/>
          </p:cNvSpPr>
          <p:nvPr/>
        </p:nvSpPr>
        <p:spPr>
          <a:xfrm>
            <a:off x="457200" y="2209800"/>
            <a:ext cx="8985250" cy="2209800"/>
          </a:xfrm>
          <a:prstGeom prst="rect">
            <a:avLst/>
          </a:prstGeom>
        </p:spPr>
        <p:txBody>
          <a:bodyPr/>
          <a:lstStyle>
            <a:lvl1pPr marL="234950" indent="-234950" algn="l" rtl="0" eaLnBrk="1" fontAlgn="base" hangingPunct="1">
              <a:spcBef>
                <a:spcPct val="100000"/>
              </a:spcBef>
              <a:spcAft>
                <a:spcPct val="0"/>
              </a:spcAft>
              <a:buClr>
                <a:srgbClr val="003399"/>
              </a:buClr>
              <a:buFont typeface="Webdings" pitchFamily="18" charset="2"/>
              <a:buChar char="4"/>
              <a:defRPr sz="1600" b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-220663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–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23888" indent="-1603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»"/>
              <a:defRPr sz="1300" baseline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55663" indent="-173038" algn="l" rtl="0" eaLnBrk="1" fontAlgn="base" hangingPunct="1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rgbClr val="003399"/>
              </a:buClr>
              <a:buFont typeface="Arial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30288" indent="-11588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pitchFamily="34" charset="0"/>
              <a:buChar char="»"/>
              <a:defRPr sz="1200" baseline="0">
                <a:solidFill>
                  <a:schemeClr val="tx1"/>
                </a:solidFill>
                <a:latin typeface="+mn-lt"/>
              </a:defRPr>
            </a:lvl5pPr>
            <a:lvl6pPr marL="29749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6pPr>
            <a:lvl7pPr marL="34321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7pPr>
            <a:lvl8pPr marL="38893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8pPr>
            <a:lvl9pPr marL="4346575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lr>
                <a:schemeClr val="tx1"/>
              </a:buClr>
              <a:buSzPct val="40000"/>
              <a:buFont typeface="Arial" charset="0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Highly customizable solution; designed to be used in a plug-and-play manner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Users can choose automation tool(terraform, ansible, puppet etc.), infrastructure element(Server Pro, Connect etc.) and CI/CD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Minimal configuration and maintenance responsibility on DevOps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Data Scientists can scale up their models and run them in production without worrying about resource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Next iterations will be covering all available machines like RedHat/CentOS and Windows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chemeClr val="tx1"/>
                </a:solidFill>
                <a:latin typeface="Open Sans" panose="020B0606030504020204"/>
              </a:rPr>
              <a:t>There is a Python equivalent too! (Guess the name)</a:t>
            </a:r>
          </a:p>
        </p:txBody>
      </p:sp>
    </p:spTree>
    <p:extLst>
      <p:ext uri="{BB962C8B-B14F-4D97-AF65-F5344CB8AC3E}">
        <p14:creationId xmlns:p14="http://schemas.microsoft.com/office/powerpoint/2010/main" val="3153241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A63796B5-F150-42E0-87C0-44A3DA74A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62" y="2414587"/>
            <a:ext cx="4762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1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985250" cy="838200"/>
          </a:xfrm>
        </p:spPr>
        <p:txBody>
          <a:bodyPr/>
          <a:lstStyle/>
          <a:p>
            <a:r>
              <a:rPr lang="en-US" dirty="0"/>
              <a:t>What is the Infrastructure for Data Scientists?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3CCE6B6E-0A1F-4BF9-9350-6A7F3F3F0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514600"/>
            <a:ext cx="1469822" cy="51579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5682B6-6E9B-4B40-970E-4F12C8C2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236716"/>
            <a:ext cx="1071562" cy="10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94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985250" cy="838200"/>
          </a:xfrm>
        </p:spPr>
        <p:txBody>
          <a:bodyPr/>
          <a:lstStyle/>
          <a:p>
            <a:r>
              <a:rPr lang="en-US" dirty="0"/>
              <a:t>What is the Infrastructure for Data Scientists?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3CCE6B6E-0A1F-4BF9-9350-6A7F3F3F06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514600"/>
            <a:ext cx="1469822" cy="51579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5682B6-6E9B-4B40-970E-4F12C8C21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236716"/>
            <a:ext cx="1071562" cy="107156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FFD68F6-85ED-459C-BA65-474E7BDF64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858962"/>
            <a:ext cx="843515" cy="843515"/>
          </a:xfrm>
          <a:prstGeom prst="rect">
            <a:avLst/>
          </a:prstGeom>
        </p:spPr>
      </p:pic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E25DE56A-C4AF-41BC-B974-2409FBCC47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50" y="4858962"/>
            <a:ext cx="962025" cy="777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052AE-5347-40AD-9551-8BFC140C53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2" y="4953000"/>
            <a:ext cx="1328358" cy="6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1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985250" cy="838200"/>
          </a:xfrm>
        </p:spPr>
        <p:txBody>
          <a:bodyPr/>
          <a:lstStyle/>
          <a:p>
            <a:r>
              <a:rPr lang="en-US" dirty="0"/>
              <a:t>What is the Infrastructure for Data Scientists?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3CCE6B6E-0A1F-4BF9-9350-6A7F3F3F0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514600"/>
            <a:ext cx="1469822" cy="51579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5682B6-6E9B-4B40-970E-4F12C8C2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236716"/>
            <a:ext cx="1071562" cy="107156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FFD68F6-85ED-459C-BA65-474E7BDF64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858962"/>
            <a:ext cx="843515" cy="843515"/>
          </a:xfrm>
          <a:prstGeom prst="rect">
            <a:avLst/>
          </a:prstGeom>
        </p:spPr>
      </p:pic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E25DE56A-C4AF-41BC-B974-2409FBCC47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50" y="4858962"/>
            <a:ext cx="962025" cy="777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052AE-5347-40AD-9551-8BFC140C5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2" y="4953000"/>
            <a:ext cx="1328358" cy="683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7C089-9778-414C-93FC-6FE214DF4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517824"/>
            <a:ext cx="950840" cy="9508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291E0AF-D84F-47AB-A7A9-6A61677D3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429000"/>
            <a:ext cx="1561256" cy="107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2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985250" cy="838200"/>
          </a:xfrm>
        </p:spPr>
        <p:txBody>
          <a:bodyPr/>
          <a:lstStyle/>
          <a:p>
            <a:r>
              <a:rPr lang="en-US" dirty="0"/>
              <a:t>Data Science Infrastructure at Enterprise level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3CCE6B6E-0A1F-4BF9-9350-6A7F3F3F0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514600"/>
            <a:ext cx="1469822" cy="51579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5682B6-6E9B-4B40-970E-4F12C8C2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236716"/>
            <a:ext cx="1071562" cy="107156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FFD68F6-85ED-459C-BA65-474E7BDF64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858962"/>
            <a:ext cx="843515" cy="843515"/>
          </a:xfrm>
          <a:prstGeom prst="rect">
            <a:avLst/>
          </a:prstGeom>
        </p:spPr>
      </p:pic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E25DE56A-C4AF-41BC-B974-2409FBCC47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50" y="4858962"/>
            <a:ext cx="962025" cy="777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052AE-5347-40AD-9551-8BFC140C5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2" y="4953000"/>
            <a:ext cx="1328358" cy="683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7C089-9778-414C-93FC-6FE214DF4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090756"/>
            <a:ext cx="950840" cy="9508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291E0AF-D84F-47AB-A7A9-6A61677D3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030395"/>
            <a:ext cx="1561256" cy="1071563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011A7B-89FF-4295-85BC-B6CC308B93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07" y="4172511"/>
            <a:ext cx="1378785" cy="46196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D8CECE3-CFBF-48D3-9732-F8D1906A694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3930186"/>
            <a:ext cx="950840" cy="9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54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66800"/>
            <a:ext cx="8985250" cy="838200"/>
          </a:xfrm>
        </p:spPr>
        <p:txBody>
          <a:bodyPr/>
          <a:lstStyle/>
          <a:p>
            <a:r>
              <a:rPr lang="en-US" dirty="0"/>
              <a:t>Data Science Infrastructure at Enterprise level</a:t>
            </a:r>
          </a:p>
        </p:txBody>
      </p:sp>
      <p:pic>
        <p:nvPicPr>
          <p:cNvPr id="9" name="Picture 8" descr="A drawing of a face&#10;&#10;Description automatically generated">
            <a:extLst>
              <a:ext uri="{FF2B5EF4-FFF2-40B4-BE49-F238E27FC236}">
                <a16:creationId xmlns:a16="http://schemas.microsoft.com/office/drawing/2014/main" id="{3CCE6B6E-0A1F-4BF9-9350-6A7F3F3F0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2514600"/>
            <a:ext cx="1469822" cy="515795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0E5682B6-6E9B-4B40-970E-4F12C8C2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0" y="2236716"/>
            <a:ext cx="1071562" cy="1071562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FFD68F6-85ED-459C-BA65-474E7BDF64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4858962"/>
            <a:ext cx="843515" cy="843515"/>
          </a:xfrm>
          <a:prstGeom prst="rect">
            <a:avLst/>
          </a:prstGeom>
        </p:spPr>
      </p:pic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E25DE56A-C4AF-41BC-B974-2409FBCC47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50" y="4858962"/>
            <a:ext cx="962025" cy="7773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2052AE-5347-40AD-9551-8BFC140C5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2" y="4953000"/>
            <a:ext cx="1328358" cy="6832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2E7C089-9778-414C-93FC-6FE214DF4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3090756"/>
            <a:ext cx="950840" cy="9508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B291E0AF-D84F-47AB-A7A9-6A61677D3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3030395"/>
            <a:ext cx="1561256" cy="1071563"/>
          </a:xfrm>
          <a:prstGeom prst="rect">
            <a:avLst/>
          </a:prstGeom>
        </p:spPr>
      </p:pic>
      <p:pic>
        <p:nvPicPr>
          <p:cNvPr id="23" name="Graphic 22" descr="Computer">
            <a:extLst>
              <a:ext uri="{FF2B5EF4-FFF2-40B4-BE49-F238E27FC236}">
                <a16:creationId xmlns:a16="http://schemas.microsoft.com/office/drawing/2014/main" id="{08DCC169-B32C-400A-B96F-47E87083A7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3196" y="3346760"/>
            <a:ext cx="1328357" cy="1328357"/>
          </a:xfrm>
          <a:prstGeom prst="rect">
            <a:avLst/>
          </a:prstGeom>
        </p:spPr>
      </p:pic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011A7B-89FF-4295-85BC-B6CC308B93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07" y="4172511"/>
            <a:ext cx="1378785" cy="46196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DD8CECE3-CFBF-48D3-9732-F8D1906A69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3930186"/>
            <a:ext cx="950840" cy="9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3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USS Enterprise: An aspiring ‘Data Driven’ Organization</a:t>
            </a:r>
          </a:p>
        </p:txBody>
      </p:sp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6B5E1E4E-D888-41E0-BF9A-5F8DBF154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2362200"/>
            <a:ext cx="4614863" cy="259551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62C24D8-90C7-4E0E-937F-0F3A8CD8DC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2362200"/>
            <a:ext cx="2595511" cy="259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69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1C5AB-95BB-4097-B2FE-002352FC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8985250" cy="838200"/>
          </a:xfrm>
        </p:spPr>
        <p:txBody>
          <a:bodyPr/>
          <a:lstStyle/>
          <a:p>
            <a:r>
              <a:rPr lang="en-US" dirty="0"/>
              <a:t>USS Enterprise: An aspiring ‘Data Driven’ Organization</a:t>
            </a:r>
          </a:p>
        </p:txBody>
      </p:sp>
      <p:pic>
        <p:nvPicPr>
          <p:cNvPr id="9" name="Picture 8" descr="A picture containing person, indoor, man, wall&#10;&#10;Description automatically generated">
            <a:extLst>
              <a:ext uri="{FF2B5EF4-FFF2-40B4-BE49-F238E27FC236}">
                <a16:creationId xmlns:a16="http://schemas.microsoft.com/office/drawing/2014/main" id="{89949162-68E0-4EFF-92B0-BC222D62E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99" y="2209800"/>
            <a:ext cx="3148013" cy="27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2769"/>
      </p:ext>
    </p:extLst>
  </p:cSld>
  <p:clrMapOvr>
    <a:masterClrMapping/>
  </p:clrMapOvr>
</p:sld>
</file>

<file path=ppt/theme/theme1.xml><?xml version="1.0" encoding="utf-8"?>
<a:theme xmlns:a="http://schemas.openxmlformats.org/drawingml/2006/main" name="Start">
  <a:themeElements>
    <a:clrScheme name="Custom 17">
      <a:dk1>
        <a:srgbClr val="000000"/>
      </a:dk1>
      <a:lt1>
        <a:sysClr val="window" lastClr="FFFFFF"/>
      </a:lt1>
      <a:dk2>
        <a:srgbClr val="FF0000"/>
      </a:dk2>
      <a:lt2>
        <a:srgbClr val="00FF00"/>
      </a:lt2>
      <a:accent1>
        <a:srgbClr val="800000"/>
      </a:accent1>
      <a:accent2>
        <a:srgbClr val="006666"/>
      </a:accent2>
      <a:accent3>
        <a:srgbClr val="E2E1C0"/>
      </a:accent3>
      <a:accent4>
        <a:srgbClr val="0000FF"/>
      </a:accent4>
      <a:accent5>
        <a:srgbClr val="B69404"/>
      </a:accent5>
      <a:accent6>
        <a:srgbClr val="FFFF00"/>
      </a:accent6>
      <a:hlink>
        <a:srgbClr val="0000FF"/>
      </a:hlink>
      <a:folHlink>
        <a:srgbClr val="800080"/>
      </a:folHlink>
    </a:clrScheme>
    <a:fontScheme name="Global Sourcing KickoffSection 4-Project Approach v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45720" tIns="45720" rIns="45720" bIns="45720" numCol="1" rtlCol="0" anchor="ctr" anchorCtr="0" compatLnSpc="1">
        <a:prstTxWarp prst="textNoShape">
          <a:avLst/>
        </a:prstTxWarp>
      </a:bodyPr>
      <a:lstStyle>
        <a:defPPr marL="234950" marR="0" indent="-234950" algn="l" defTabSz="914400" rtl="0" eaLnBrk="1" fontAlgn="base" latinLnBrk="0" hangingPunct="1">
          <a:lnSpc>
            <a:spcPct val="100000"/>
          </a:lnSpc>
          <a:spcBef>
            <a:spcPct val="100000"/>
          </a:spcBef>
          <a:spcAft>
            <a:spcPct val="0"/>
          </a:spcAft>
          <a:buClrTx/>
          <a:buSzTx/>
          <a:buFont typeface="Webdings" pitchFamily="18" charset="2"/>
          <a:buChar char="4"/>
          <a:tabLst/>
          <a:defRPr sz="1600" b="0" dirty="0" err="1" smtClean="0">
            <a:solidFill>
              <a:schemeClr val="tx1"/>
            </a:solidFill>
            <a:latin typeface="+mn-lt"/>
            <a:ea typeface="+mn-ea"/>
            <a:cs typeface="+mn-cs"/>
          </a:defRPr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pattFill prst="pct50">
          <a:fgClr>
            <a:schemeClr val="hlink"/>
          </a:fgClr>
          <a:bgClr>
            <a:srgbClr val="FFFFFF"/>
          </a:bgClr>
        </a:pattFill>
        <a:ln w="9525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45720" tIns="45720" rIns="45720" bIns="45720" numCol="1" anchor="ctr" anchorCtr="0" compatLnSpc="1">
        <a:prstTxWarp prst="textNoShape">
          <a:avLst/>
        </a:prstTxWarp>
      </a:bodyPr>
      <a:lstStyle>
        <a:defPPr marL="234950" marR="0" indent="-234950" algn="ctr" defTabSz="914400" rtl="0" eaLnBrk="0" fontAlgn="base" latinLnBrk="0" hangingPunct="0">
          <a:lnSpc>
            <a:spcPct val="100000"/>
          </a:lnSpc>
          <a:spcBef>
            <a:spcPct val="10000"/>
          </a:spcBef>
          <a:spcAft>
            <a:spcPct val="0"/>
          </a:spcAft>
          <a:buClr>
            <a:srgbClr val="0B1F65"/>
          </a:buClr>
          <a:buSzTx/>
          <a:buFont typeface="Webdings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Times New Roman" pitchFamily="18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  <a:normAutofit/>
      </a:bodyPr>
      <a:lstStyle>
        <a:defPPr>
          <a:defRPr sz="2200" b="1" i="1" dirty="0" smtClean="0">
            <a:solidFill>
              <a:srgbClr val="29A9DF"/>
            </a:solidFill>
            <a:effectLst/>
            <a:latin typeface="Droid Sans"/>
            <a:ea typeface="+mj-ea"/>
            <a:cs typeface="+mj-cs"/>
          </a:defRPr>
        </a:defPPr>
      </a:lstStyle>
    </a:txDef>
  </a:objectDefaults>
  <a:extraClrSchemeLst>
    <a:extraClrScheme>
      <a:clrScheme name="Global Sourcing KickoffSection 4-Project Approach v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obal Sourcing KickoffSection 4-Project Approach v5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obal Sourcing KickoffSection 4-Project Approach v5 8">
        <a:dk1>
          <a:srgbClr val="000000"/>
        </a:dk1>
        <a:lt1>
          <a:srgbClr val="FFFFFF"/>
        </a:lt1>
        <a:dk2>
          <a:srgbClr val="B69404"/>
        </a:dk2>
        <a:lt2>
          <a:srgbClr val="C0C0C0"/>
        </a:lt2>
        <a:accent1>
          <a:srgbClr val="0000FF"/>
        </a:accent1>
        <a:accent2>
          <a:srgbClr val="E2E1C0"/>
        </a:accent2>
        <a:accent3>
          <a:srgbClr val="FFFFFF"/>
        </a:accent3>
        <a:accent4>
          <a:srgbClr val="000000"/>
        </a:accent4>
        <a:accent5>
          <a:srgbClr val="AAAAFF"/>
        </a:accent5>
        <a:accent6>
          <a:srgbClr val="CDCCAE"/>
        </a:accent6>
        <a:hlink>
          <a:srgbClr val="3D97AF"/>
        </a:hlink>
        <a:folHlink>
          <a:srgbClr val="B72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tart" id="{774D37B5-C048-4A0D-8236-B707AF585167}" vid="{949EE1E8-9956-464E-A88D-DFE3977F699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B69404"/>
      </a:dk2>
      <a:lt2>
        <a:srgbClr val="C0C0C0"/>
      </a:lt2>
      <a:accent1>
        <a:srgbClr val="0000FF"/>
      </a:accent1>
      <a:accent2>
        <a:srgbClr val="E2E1C0"/>
      </a:accent2>
      <a:accent3>
        <a:srgbClr val="FFFFFF"/>
      </a:accent3>
      <a:accent4>
        <a:srgbClr val="000000"/>
      </a:accent4>
      <a:accent5>
        <a:srgbClr val="AAAAFF"/>
      </a:accent5>
      <a:accent6>
        <a:srgbClr val="CDCCAE"/>
      </a:accent6>
      <a:hlink>
        <a:srgbClr val="3D97AF"/>
      </a:hlink>
      <a:folHlink>
        <a:srgbClr val="B72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24307</TotalTime>
  <Pages>8</Pages>
  <Words>690</Words>
  <Application>Microsoft Office PowerPoint</Application>
  <PresentationFormat>Custom</PresentationFormat>
  <Paragraphs>74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Bebas Neue</vt:lpstr>
      <vt:lpstr>Century Gothic</vt:lpstr>
      <vt:lpstr>Droid Sans</vt:lpstr>
      <vt:lpstr>Open Sans</vt:lpstr>
      <vt:lpstr>Webdings</vt:lpstr>
      <vt:lpstr>Start</vt:lpstr>
      <vt:lpstr>Data Science Infrastructure as Code</vt:lpstr>
      <vt:lpstr>PowerPoint Presentation</vt:lpstr>
      <vt:lpstr>What is the Infrastructure for Data Scientists?</vt:lpstr>
      <vt:lpstr>What is the Infrastructure for Data Scientists?</vt:lpstr>
      <vt:lpstr>What is the Infrastructure for Data Scientists?</vt:lpstr>
      <vt:lpstr>Data Science Infrastructure at Enterprise level</vt:lpstr>
      <vt:lpstr>Data Science Infrastructure at Enterprise level</vt:lpstr>
      <vt:lpstr>USS Enterprise: An aspiring ‘Data Driven’ Organization</vt:lpstr>
      <vt:lpstr>USS Enterprise: An aspiring ‘Data Driven’ Organization</vt:lpstr>
      <vt:lpstr>Blue Shirts: Data Scientists</vt:lpstr>
      <vt:lpstr> Red Shirts: DevOps Engineers</vt:lpstr>
      <vt:lpstr> Gold Shirts: Analytics Managers</vt:lpstr>
      <vt:lpstr>Overheard at the water cooler…</vt:lpstr>
      <vt:lpstr>Overheard at the water cooler…</vt:lpstr>
      <vt:lpstr>Overheard at the water cooler…</vt:lpstr>
      <vt:lpstr>What is missing?</vt:lpstr>
      <vt:lpstr>What is missing?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to see it in action!</vt:lpstr>
      <vt:lpstr>Why RCogia?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ProCogia Way</dc:title>
  <dc:creator>MeharPratap Singh</dc:creator>
  <cp:lastModifiedBy>Gagandeep Singh</cp:lastModifiedBy>
  <cp:revision>439</cp:revision>
  <cp:lastPrinted>2001-09-28T15:01:44Z</cp:lastPrinted>
  <dcterms:created xsi:type="dcterms:W3CDTF">2013-12-04T06:17:56Z</dcterms:created>
  <dcterms:modified xsi:type="dcterms:W3CDTF">2019-06-05T22:11:38Z</dcterms:modified>
</cp:coreProperties>
</file>